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notesSlides/notesSlide1.xml" ContentType="application/vnd.openxmlformats-officedocument.presentationml.notesSlide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409" r:id="rId2"/>
    <p:sldId id="411" r:id="rId3"/>
    <p:sldId id="419" r:id="rId4"/>
    <p:sldId id="427" r:id="rId5"/>
    <p:sldId id="416" r:id="rId6"/>
    <p:sldId id="433" r:id="rId7"/>
    <p:sldId id="434" r:id="rId8"/>
    <p:sldId id="435" r:id="rId9"/>
    <p:sldId id="410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7" userDrawn="1">
          <p15:clr>
            <a:srgbClr val="A4A3A4"/>
          </p15:clr>
        </p15:guide>
        <p15:guide id="2" pos="38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699"/>
    <a:srgbClr val="0D3B5A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246BAF-69BF-457D-9A9C-176931DEBA9C}" v="37" dt="2025-10-27T11:56:16.9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>
      <p:cViewPr varScale="1">
        <p:scale>
          <a:sx n="90" d="100"/>
          <a:sy n="90" d="100"/>
        </p:scale>
        <p:origin x="104" y="28"/>
      </p:cViewPr>
      <p:guideLst>
        <p:guide orient="horz" pos="2107"/>
        <p:guide pos="3875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2025/10/27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2025/10/27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advClick="0" advTm="2000">
        <p:fade/>
      </p:transition>
    </mc:Choice>
    <mc:Fallback xmlns="">
      <p:transition spd="slow" advClick="0" advTm="2000">
        <p:fade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71.xml"/><Relationship Id="rId13" Type="http://schemas.openxmlformats.org/officeDocument/2006/relationships/image" Target="../media/image1.png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11" Type="http://schemas.openxmlformats.org/officeDocument/2006/relationships/tags" Target="../tags/tag74.xml"/><Relationship Id="rId5" Type="http://schemas.openxmlformats.org/officeDocument/2006/relationships/tags" Target="../tags/tag68.xml"/><Relationship Id="rId10" Type="http://schemas.openxmlformats.org/officeDocument/2006/relationships/tags" Target="../tags/tag73.xml"/><Relationship Id="rId4" Type="http://schemas.openxmlformats.org/officeDocument/2006/relationships/tags" Target="../tags/tag67.xml"/><Relationship Id="rId9" Type="http://schemas.openxmlformats.org/officeDocument/2006/relationships/tags" Target="../tags/tag72.xml"/><Relationship Id="rId1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2.xml"/><Relationship Id="rId13" Type="http://schemas.openxmlformats.org/officeDocument/2006/relationships/tags" Target="../tags/tag87.xml"/><Relationship Id="rId18" Type="http://schemas.openxmlformats.org/officeDocument/2006/relationships/image" Target="../media/image4.jpeg"/><Relationship Id="rId3" Type="http://schemas.openxmlformats.org/officeDocument/2006/relationships/tags" Target="../tags/tag77.xml"/><Relationship Id="rId7" Type="http://schemas.openxmlformats.org/officeDocument/2006/relationships/tags" Target="../tags/tag81.xml"/><Relationship Id="rId12" Type="http://schemas.openxmlformats.org/officeDocument/2006/relationships/tags" Target="../tags/tag86.xml"/><Relationship Id="rId17" Type="http://schemas.openxmlformats.org/officeDocument/2006/relationships/image" Target="../media/image3.jpeg"/><Relationship Id="rId2" Type="http://schemas.openxmlformats.org/officeDocument/2006/relationships/tags" Target="../tags/tag76.xml"/><Relationship Id="rId16" Type="http://schemas.openxmlformats.org/officeDocument/2006/relationships/notesSlide" Target="../notesSlides/notesSlide1.xml"/><Relationship Id="rId20" Type="http://schemas.openxmlformats.org/officeDocument/2006/relationships/image" Target="../media/image6.jpeg"/><Relationship Id="rId1" Type="http://schemas.openxmlformats.org/officeDocument/2006/relationships/tags" Target="../tags/tag75.xml"/><Relationship Id="rId6" Type="http://schemas.openxmlformats.org/officeDocument/2006/relationships/tags" Target="../tags/tag80.xml"/><Relationship Id="rId11" Type="http://schemas.openxmlformats.org/officeDocument/2006/relationships/tags" Target="../tags/tag85.xml"/><Relationship Id="rId5" Type="http://schemas.openxmlformats.org/officeDocument/2006/relationships/tags" Target="../tags/tag79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84.xml"/><Relationship Id="rId19" Type="http://schemas.openxmlformats.org/officeDocument/2006/relationships/image" Target="../media/image5.jpeg"/><Relationship Id="rId4" Type="http://schemas.openxmlformats.org/officeDocument/2006/relationships/tags" Target="../tags/tag78.xml"/><Relationship Id="rId9" Type="http://schemas.openxmlformats.org/officeDocument/2006/relationships/tags" Target="../tags/tag83.xml"/><Relationship Id="rId14" Type="http://schemas.openxmlformats.org/officeDocument/2006/relationships/tags" Target="../tags/tag8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91.xml"/><Relationship Id="rId7" Type="http://schemas.openxmlformats.org/officeDocument/2006/relationships/image" Target="../media/image7.jpeg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5.xml"/><Relationship Id="rId1" Type="http://schemas.openxmlformats.org/officeDocument/2006/relationships/tags" Target="../tags/tag9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../media/media1.mp4"/><Relationship Id="rId7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tags" Target="../tags/tag100.xml"/><Relationship Id="rId6" Type="http://schemas.openxmlformats.org/officeDocument/2006/relationships/slideLayout" Target="../slideLayouts/slideLayout1.xml"/><Relationship Id="rId5" Type="http://schemas.openxmlformats.org/officeDocument/2006/relationships/video" Target="../media/media2.mp4"/><Relationship Id="rId10" Type="http://schemas.openxmlformats.org/officeDocument/2006/relationships/image" Target="../media/image10.png"/><Relationship Id="rId4" Type="http://schemas.microsoft.com/office/2007/relationships/media" Target="../media/media2.mp4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3B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6152515" y="0"/>
            <a:ext cx="7103745" cy="3026410"/>
            <a:chOff x="9689" y="0"/>
            <a:chExt cx="11187" cy="4766"/>
          </a:xfrm>
        </p:grpSpPr>
        <p:pic>
          <p:nvPicPr>
            <p:cNvPr id="9" name="图片 8" descr="0197"/>
            <p:cNvPicPr>
              <a:picLocks noChangeAspect="1"/>
            </p:cNvPicPr>
            <p:nvPr/>
          </p:nvPicPr>
          <p:blipFill>
            <a:blip r:embed="rId3"/>
            <a:srcRect l="36693" b="85227"/>
            <a:stretch>
              <a:fillRect/>
            </a:stretch>
          </p:blipFill>
          <p:spPr>
            <a:xfrm>
              <a:off x="11901" y="0"/>
              <a:ext cx="7329" cy="2566"/>
            </a:xfrm>
            <a:prstGeom prst="rect">
              <a:avLst/>
            </a:prstGeom>
          </p:spPr>
        </p:pic>
        <p:pic>
          <p:nvPicPr>
            <p:cNvPr id="6" name="图片 5" descr="0022"/>
            <p:cNvPicPr>
              <a:picLocks noChangeAspect="1"/>
            </p:cNvPicPr>
            <p:nvPr/>
          </p:nvPicPr>
          <p:blipFill>
            <a:blip r:embed="rId4"/>
            <a:srcRect l="9377" t="45455" r="6043" b="32487"/>
            <a:stretch>
              <a:fillRect/>
            </a:stretch>
          </p:blipFill>
          <p:spPr>
            <a:xfrm rot="1620000">
              <a:off x="9689" y="834"/>
              <a:ext cx="10051" cy="3933"/>
            </a:xfrm>
            <a:prstGeom prst="rect">
              <a:avLst/>
            </a:prstGeom>
          </p:spPr>
        </p:pic>
        <p:pic>
          <p:nvPicPr>
            <p:cNvPr id="7" name="图片 6" descr="0022"/>
            <p:cNvPicPr>
              <a:picLocks noChangeAspect="1"/>
            </p:cNvPicPr>
            <p:nvPr/>
          </p:nvPicPr>
          <p:blipFill>
            <a:blip r:embed="rId4"/>
            <a:srcRect t="16477" b="60606"/>
            <a:stretch>
              <a:fillRect/>
            </a:stretch>
          </p:blipFill>
          <p:spPr>
            <a:xfrm rot="1200000">
              <a:off x="11816" y="316"/>
              <a:ext cx="9060" cy="3116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-104140" y="3456305"/>
            <a:ext cx="5663565" cy="3467100"/>
            <a:chOff x="-180" y="4988"/>
            <a:chExt cx="9788" cy="5992"/>
          </a:xfrm>
        </p:grpSpPr>
        <p:pic>
          <p:nvPicPr>
            <p:cNvPr id="8" name="图片 7" descr="0197"/>
            <p:cNvPicPr>
              <a:picLocks noChangeAspect="1"/>
            </p:cNvPicPr>
            <p:nvPr/>
          </p:nvPicPr>
          <p:blipFill>
            <a:blip r:embed="rId3"/>
            <a:srcRect t="74116" r="32288"/>
            <a:stretch>
              <a:fillRect/>
            </a:stretch>
          </p:blipFill>
          <p:spPr>
            <a:xfrm>
              <a:off x="0" y="5289"/>
              <a:ext cx="9609" cy="5511"/>
            </a:xfrm>
            <a:prstGeom prst="rect">
              <a:avLst/>
            </a:prstGeom>
          </p:spPr>
        </p:pic>
        <p:pic>
          <p:nvPicPr>
            <p:cNvPr id="10" name="图片 9" descr="0197"/>
            <p:cNvPicPr>
              <a:picLocks noChangeAspect="1"/>
            </p:cNvPicPr>
            <p:nvPr/>
          </p:nvPicPr>
          <p:blipFill>
            <a:blip r:embed="rId3"/>
            <a:srcRect l="25564" t="53378" r="38918" b="27273"/>
            <a:stretch>
              <a:fillRect/>
            </a:stretch>
          </p:blipFill>
          <p:spPr>
            <a:xfrm>
              <a:off x="-180" y="4988"/>
              <a:ext cx="7329" cy="5992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1928495" y="2692400"/>
            <a:ext cx="739076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组织设计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55495" y="2224405"/>
            <a:ext cx="60388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Organizational Design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4933950" y="4705350"/>
            <a:ext cx="6190615" cy="1157605"/>
            <a:chOff x="9595" y="7784"/>
            <a:chExt cx="5589" cy="900"/>
          </a:xfrm>
        </p:grpSpPr>
        <p:grpSp>
          <p:nvGrpSpPr>
            <p:cNvPr id="18" name="组合 17"/>
            <p:cNvGrpSpPr/>
            <p:nvPr/>
          </p:nvGrpSpPr>
          <p:grpSpPr>
            <a:xfrm>
              <a:off x="9595" y="7784"/>
              <a:ext cx="900" cy="900"/>
              <a:chOff x="9595" y="7626"/>
              <a:chExt cx="900" cy="900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9595" y="7626"/>
                <a:ext cx="900" cy="900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iconfont-11848-9928002"/>
              <p:cNvSpPr>
                <a:spLocks noChangeAspect="1"/>
              </p:cNvSpPr>
              <p:nvPr/>
            </p:nvSpPr>
            <p:spPr bwMode="auto">
              <a:xfrm>
                <a:off x="9817" y="7854"/>
                <a:ext cx="456" cy="444"/>
              </a:xfrm>
              <a:custGeom>
                <a:avLst/>
                <a:gdLst>
                  <a:gd name="T0" fmla="*/ 12267 w 12801"/>
                  <a:gd name="T1" fmla="*/ 9067 h 12438"/>
                  <a:gd name="T2" fmla="*/ 11733 w 12801"/>
                  <a:gd name="T3" fmla="*/ 4267 h 12438"/>
                  <a:gd name="T4" fmla="*/ 11097 w 12801"/>
                  <a:gd name="T5" fmla="*/ 3733 h 12438"/>
                  <a:gd name="T6" fmla="*/ 11097 w 12801"/>
                  <a:gd name="T7" fmla="*/ 2667 h 12438"/>
                  <a:gd name="T8" fmla="*/ 12800 w 12801"/>
                  <a:gd name="T9" fmla="*/ 4267 h 12438"/>
                  <a:gd name="T10" fmla="*/ 11733 w 12801"/>
                  <a:gd name="T11" fmla="*/ 11188 h 12438"/>
                  <a:gd name="T12" fmla="*/ 12267 w 12801"/>
                  <a:gd name="T13" fmla="*/ 6949 h 12438"/>
                  <a:gd name="T14" fmla="*/ 12800 w 12801"/>
                  <a:gd name="T15" fmla="*/ 11238 h 12438"/>
                  <a:gd name="T16" fmla="*/ 12556 w 12801"/>
                  <a:gd name="T17" fmla="*/ 12022 h 12438"/>
                  <a:gd name="T18" fmla="*/ 9887 w 12801"/>
                  <a:gd name="T19" fmla="*/ 10667 h 12438"/>
                  <a:gd name="T20" fmla="*/ 3733 w 12801"/>
                  <a:gd name="T21" fmla="*/ 10133 h 12438"/>
                  <a:gd name="T22" fmla="*/ 9887 w 12801"/>
                  <a:gd name="T23" fmla="*/ 9600 h 12438"/>
                  <a:gd name="T24" fmla="*/ 11733 w 12801"/>
                  <a:gd name="T25" fmla="*/ 11188 h 12438"/>
                  <a:gd name="T26" fmla="*/ 9600 w 12801"/>
                  <a:gd name="T27" fmla="*/ 8000 h 12438"/>
                  <a:gd name="T28" fmla="*/ 10133 w 12801"/>
                  <a:gd name="T29" fmla="*/ 1600 h 12438"/>
                  <a:gd name="T30" fmla="*/ 1600 w 12801"/>
                  <a:gd name="T31" fmla="*/ 1067 h 12438"/>
                  <a:gd name="T32" fmla="*/ 1067 w 12801"/>
                  <a:gd name="T33" fmla="*/ 9726 h 12438"/>
                  <a:gd name="T34" fmla="*/ 3318 w 12801"/>
                  <a:gd name="T35" fmla="*/ 9067 h 12438"/>
                  <a:gd name="T36" fmla="*/ 644 w 12801"/>
                  <a:gd name="T37" fmla="*/ 10705 h 12438"/>
                  <a:gd name="T38" fmla="*/ 0 w 12801"/>
                  <a:gd name="T39" fmla="*/ 1600 h 12438"/>
                  <a:gd name="T40" fmla="*/ 9600 w 12801"/>
                  <a:gd name="T41" fmla="*/ 0 h 12438"/>
                  <a:gd name="T42" fmla="*/ 11200 w 12801"/>
                  <a:gd name="T43" fmla="*/ 7467 h 12438"/>
                  <a:gd name="T44" fmla="*/ 3318 w 12801"/>
                  <a:gd name="T45" fmla="*/ 9067 h 12438"/>
                  <a:gd name="T46" fmla="*/ 2133 w 12801"/>
                  <a:gd name="T47" fmla="*/ 4533 h 12438"/>
                  <a:gd name="T48" fmla="*/ 3733 w 12801"/>
                  <a:gd name="T49" fmla="*/ 4533 h 12438"/>
                  <a:gd name="T50" fmla="*/ 2133 w 12801"/>
                  <a:gd name="T51" fmla="*/ 4533 h 12438"/>
                  <a:gd name="T52" fmla="*/ 4800 w 12801"/>
                  <a:gd name="T53" fmla="*/ 4533 h 12438"/>
                  <a:gd name="T54" fmla="*/ 6400 w 12801"/>
                  <a:gd name="T55" fmla="*/ 4533 h 12438"/>
                  <a:gd name="T56" fmla="*/ 4800 w 12801"/>
                  <a:gd name="T57" fmla="*/ 4533 h 12438"/>
                  <a:gd name="T58" fmla="*/ 7467 w 12801"/>
                  <a:gd name="T59" fmla="*/ 4533 h 12438"/>
                  <a:gd name="T60" fmla="*/ 9067 w 12801"/>
                  <a:gd name="T61" fmla="*/ 4533 h 12438"/>
                  <a:gd name="T62" fmla="*/ 7467 w 12801"/>
                  <a:gd name="T63" fmla="*/ 4533 h 12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801" h="12438">
                    <a:moveTo>
                      <a:pt x="12800" y="8533"/>
                    </a:moveTo>
                    <a:cubicBezTo>
                      <a:pt x="12800" y="8828"/>
                      <a:pt x="12561" y="9067"/>
                      <a:pt x="12267" y="9067"/>
                    </a:cubicBezTo>
                    <a:cubicBezTo>
                      <a:pt x="11972" y="9067"/>
                      <a:pt x="11733" y="8828"/>
                      <a:pt x="11733" y="8533"/>
                    </a:cubicBezTo>
                    <a:lnTo>
                      <a:pt x="11733" y="4267"/>
                    </a:lnTo>
                    <a:cubicBezTo>
                      <a:pt x="11733" y="3972"/>
                      <a:pt x="11495" y="3733"/>
                      <a:pt x="11200" y="3733"/>
                    </a:cubicBezTo>
                    <a:lnTo>
                      <a:pt x="11097" y="3733"/>
                    </a:lnTo>
                    <a:cubicBezTo>
                      <a:pt x="10803" y="3733"/>
                      <a:pt x="10564" y="3495"/>
                      <a:pt x="10564" y="3200"/>
                    </a:cubicBezTo>
                    <a:cubicBezTo>
                      <a:pt x="10564" y="2905"/>
                      <a:pt x="10803" y="2667"/>
                      <a:pt x="11097" y="2667"/>
                    </a:cubicBezTo>
                    <a:lnTo>
                      <a:pt x="11200" y="2667"/>
                    </a:lnTo>
                    <a:cubicBezTo>
                      <a:pt x="12084" y="2667"/>
                      <a:pt x="12800" y="3383"/>
                      <a:pt x="12800" y="4267"/>
                    </a:cubicBezTo>
                    <a:lnTo>
                      <a:pt x="12800" y="8533"/>
                    </a:lnTo>
                    <a:close/>
                    <a:moveTo>
                      <a:pt x="11733" y="11188"/>
                    </a:moveTo>
                    <a:lnTo>
                      <a:pt x="11733" y="7482"/>
                    </a:lnTo>
                    <a:cubicBezTo>
                      <a:pt x="11733" y="7188"/>
                      <a:pt x="11972" y="6949"/>
                      <a:pt x="12267" y="6949"/>
                    </a:cubicBezTo>
                    <a:cubicBezTo>
                      <a:pt x="12561" y="6949"/>
                      <a:pt x="12800" y="7188"/>
                      <a:pt x="12800" y="7482"/>
                    </a:cubicBezTo>
                    <a:lnTo>
                      <a:pt x="12800" y="11238"/>
                    </a:lnTo>
                    <a:cubicBezTo>
                      <a:pt x="12801" y="11313"/>
                      <a:pt x="12800" y="11352"/>
                      <a:pt x="12798" y="11404"/>
                    </a:cubicBezTo>
                    <a:cubicBezTo>
                      <a:pt x="12785" y="11650"/>
                      <a:pt x="12729" y="11850"/>
                      <a:pt x="12556" y="12022"/>
                    </a:cubicBezTo>
                    <a:cubicBezTo>
                      <a:pt x="12139" y="12438"/>
                      <a:pt x="11463" y="12438"/>
                      <a:pt x="11019" y="11991"/>
                    </a:cubicBezTo>
                    <a:lnTo>
                      <a:pt x="9887" y="10667"/>
                    </a:lnTo>
                    <a:lnTo>
                      <a:pt x="4267" y="10667"/>
                    </a:lnTo>
                    <a:cubicBezTo>
                      <a:pt x="3972" y="10667"/>
                      <a:pt x="3733" y="10428"/>
                      <a:pt x="3733" y="10133"/>
                    </a:cubicBezTo>
                    <a:cubicBezTo>
                      <a:pt x="3733" y="9839"/>
                      <a:pt x="3972" y="9600"/>
                      <a:pt x="4267" y="9600"/>
                    </a:cubicBezTo>
                    <a:lnTo>
                      <a:pt x="9887" y="9600"/>
                    </a:lnTo>
                    <a:cubicBezTo>
                      <a:pt x="10199" y="9600"/>
                      <a:pt x="10496" y="9737"/>
                      <a:pt x="10698" y="9974"/>
                    </a:cubicBezTo>
                    <a:lnTo>
                      <a:pt x="11733" y="11188"/>
                    </a:lnTo>
                    <a:close/>
                    <a:moveTo>
                      <a:pt x="2894" y="8000"/>
                    </a:moveTo>
                    <a:lnTo>
                      <a:pt x="9600" y="8000"/>
                    </a:lnTo>
                    <a:cubicBezTo>
                      <a:pt x="9895" y="8000"/>
                      <a:pt x="10133" y="7761"/>
                      <a:pt x="10133" y="7467"/>
                    </a:cubicBezTo>
                    <a:lnTo>
                      <a:pt x="10133" y="1600"/>
                    </a:lnTo>
                    <a:cubicBezTo>
                      <a:pt x="10133" y="1305"/>
                      <a:pt x="9895" y="1067"/>
                      <a:pt x="9600" y="1067"/>
                    </a:cubicBezTo>
                    <a:lnTo>
                      <a:pt x="1600" y="1067"/>
                    </a:lnTo>
                    <a:cubicBezTo>
                      <a:pt x="1305" y="1067"/>
                      <a:pt x="1067" y="1305"/>
                      <a:pt x="1067" y="1600"/>
                    </a:cubicBezTo>
                    <a:lnTo>
                      <a:pt x="1067" y="9726"/>
                    </a:lnTo>
                    <a:lnTo>
                      <a:pt x="2894" y="8000"/>
                    </a:lnTo>
                    <a:close/>
                    <a:moveTo>
                      <a:pt x="3318" y="9067"/>
                    </a:moveTo>
                    <a:lnTo>
                      <a:pt x="1799" y="10501"/>
                    </a:lnTo>
                    <a:cubicBezTo>
                      <a:pt x="1489" y="10794"/>
                      <a:pt x="1035" y="10874"/>
                      <a:pt x="644" y="10705"/>
                    </a:cubicBezTo>
                    <a:cubicBezTo>
                      <a:pt x="253" y="10537"/>
                      <a:pt x="0" y="10152"/>
                      <a:pt x="0" y="9726"/>
                    </a:cubicBezTo>
                    <a:lnTo>
                      <a:pt x="0" y="1600"/>
                    </a:lnTo>
                    <a:cubicBezTo>
                      <a:pt x="0" y="716"/>
                      <a:pt x="716" y="0"/>
                      <a:pt x="1600" y="0"/>
                    </a:cubicBezTo>
                    <a:lnTo>
                      <a:pt x="9600" y="0"/>
                    </a:lnTo>
                    <a:cubicBezTo>
                      <a:pt x="10484" y="0"/>
                      <a:pt x="11200" y="716"/>
                      <a:pt x="11200" y="1600"/>
                    </a:cubicBezTo>
                    <a:lnTo>
                      <a:pt x="11200" y="7467"/>
                    </a:lnTo>
                    <a:cubicBezTo>
                      <a:pt x="11200" y="8350"/>
                      <a:pt x="10484" y="9067"/>
                      <a:pt x="9600" y="9067"/>
                    </a:cubicBezTo>
                    <a:lnTo>
                      <a:pt x="3318" y="9067"/>
                    </a:lnTo>
                    <a:close/>
                    <a:moveTo>
                      <a:pt x="2933" y="4533"/>
                    </a:moveTo>
                    <a:close/>
                    <a:moveTo>
                      <a:pt x="2133" y="4533"/>
                    </a:moveTo>
                    <a:cubicBezTo>
                      <a:pt x="2133" y="4975"/>
                      <a:pt x="2492" y="5333"/>
                      <a:pt x="2933" y="5333"/>
                    </a:cubicBezTo>
                    <a:cubicBezTo>
                      <a:pt x="3375" y="5333"/>
                      <a:pt x="3733" y="4975"/>
                      <a:pt x="3733" y="4533"/>
                    </a:cubicBezTo>
                    <a:cubicBezTo>
                      <a:pt x="3733" y="4092"/>
                      <a:pt x="3375" y="3733"/>
                      <a:pt x="2933" y="3733"/>
                    </a:cubicBezTo>
                    <a:cubicBezTo>
                      <a:pt x="2492" y="3733"/>
                      <a:pt x="2133" y="4092"/>
                      <a:pt x="2133" y="4533"/>
                    </a:cubicBezTo>
                    <a:close/>
                    <a:moveTo>
                      <a:pt x="5600" y="4533"/>
                    </a:moveTo>
                    <a:close/>
                    <a:moveTo>
                      <a:pt x="4800" y="4533"/>
                    </a:moveTo>
                    <a:cubicBezTo>
                      <a:pt x="4800" y="4975"/>
                      <a:pt x="5158" y="5333"/>
                      <a:pt x="5600" y="5333"/>
                    </a:cubicBezTo>
                    <a:cubicBezTo>
                      <a:pt x="6042" y="5333"/>
                      <a:pt x="6400" y="4975"/>
                      <a:pt x="6400" y="4533"/>
                    </a:cubicBezTo>
                    <a:cubicBezTo>
                      <a:pt x="6400" y="4092"/>
                      <a:pt x="6042" y="3733"/>
                      <a:pt x="5600" y="3733"/>
                    </a:cubicBezTo>
                    <a:cubicBezTo>
                      <a:pt x="5158" y="3733"/>
                      <a:pt x="4800" y="4092"/>
                      <a:pt x="4800" y="4533"/>
                    </a:cubicBezTo>
                    <a:close/>
                    <a:moveTo>
                      <a:pt x="8267" y="4533"/>
                    </a:moveTo>
                    <a:close/>
                    <a:moveTo>
                      <a:pt x="7467" y="4533"/>
                    </a:moveTo>
                    <a:cubicBezTo>
                      <a:pt x="7467" y="4975"/>
                      <a:pt x="7825" y="5333"/>
                      <a:pt x="8267" y="5333"/>
                    </a:cubicBezTo>
                    <a:cubicBezTo>
                      <a:pt x="8708" y="5333"/>
                      <a:pt x="9067" y="4975"/>
                      <a:pt x="9067" y="4533"/>
                    </a:cubicBezTo>
                    <a:cubicBezTo>
                      <a:pt x="9067" y="4092"/>
                      <a:pt x="8708" y="3733"/>
                      <a:pt x="8267" y="3733"/>
                    </a:cubicBezTo>
                    <a:cubicBezTo>
                      <a:pt x="7825" y="3733"/>
                      <a:pt x="7467" y="4092"/>
                      <a:pt x="7467" y="4533"/>
                    </a:cubicBezTo>
                    <a:close/>
                  </a:path>
                </a:pathLst>
              </a:custGeom>
              <a:solidFill>
                <a:srgbClr val="0D3B5A"/>
              </a:solidFill>
              <a:ln>
                <a:noFill/>
              </a:ln>
            </p:spPr>
          </p:sp>
        </p:grpSp>
        <p:sp>
          <p:nvSpPr>
            <p:cNvPr id="19" name="圆角矩形 18"/>
            <p:cNvSpPr/>
            <p:nvPr/>
          </p:nvSpPr>
          <p:spPr>
            <a:xfrm>
              <a:off x="10809" y="7896"/>
              <a:ext cx="4061" cy="675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b="1">
                  <a:solidFill>
                    <a:srgbClr val="0D3B5A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</a:rPr>
                <a:t>现代管理基础</a:t>
              </a:r>
              <a:r>
                <a:rPr lang="en-US" altLang="zh-CN" sz="2400" b="1">
                  <a:solidFill>
                    <a:srgbClr val="0D3B5A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</a:rPr>
                <a:t> </a:t>
              </a:r>
              <a:r>
                <a:rPr lang="zh-CN" altLang="en-US" sz="2400" b="1">
                  <a:solidFill>
                    <a:srgbClr val="0D3B5A"/>
                  </a:solidFill>
                  <a:latin typeface="汉仪正圆-55W" panose="00020600040101010101" charset="-122"/>
                  <a:ea typeface="汉仪正圆-55W" panose="00020600040101010101" charset="-122"/>
                  <a:cs typeface="汉仪正圆-55W" panose="00020600040101010101" charset="-122"/>
                </a:rPr>
                <a:t>第三组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14871" y="8077"/>
              <a:ext cx="313" cy="313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248728" y="1257300"/>
            <a:ext cx="1182688" cy="508635"/>
            <a:chOff x="2171" y="2400"/>
            <a:chExt cx="1863" cy="801"/>
          </a:xfrm>
        </p:grpSpPr>
        <p:sp>
          <p:nvSpPr>
            <p:cNvPr id="22" name="圆角矩形 21"/>
            <p:cNvSpPr/>
            <p:nvPr/>
          </p:nvSpPr>
          <p:spPr>
            <a:xfrm>
              <a:off x="2233" y="2400"/>
              <a:ext cx="1800" cy="801"/>
            </a:xfrm>
            <a:prstGeom prst="roundRect">
              <a:avLst>
                <a:gd name="adj" fmla="val 50000"/>
              </a:avLst>
            </a:prstGeom>
            <a:solidFill>
              <a:srgbClr val="FFD69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2171" y="2400"/>
              <a:ext cx="1226" cy="801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iconfont-11845-5652772"/>
            <p:cNvSpPr>
              <a:spLocks noChangeAspect="1"/>
            </p:cNvSpPr>
            <p:nvPr/>
          </p:nvSpPr>
          <p:spPr bwMode="auto">
            <a:xfrm>
              <a:off x="2554" y="2571"/>
              <a:ext cx="459" cy="459"/>
            </a:xfrm>
            <a:custGeom>
              <a:avLst/>
              <a:gdLst>
                <a:gd name="T0" fmla="*/ 11199 w 11200"/>
                <a:gd name="T1" fmla="*/ 4790 h 11200"/>
                <a:gd name="T2" fmla="*/ 11053 w 11200"/>
                <a:gd name="T3" fmla="*/ 4454 h 11200"/>
                <a:gd name="T4" fmla="*/ 9400 w 11200"/>
                <a:gd name="T5" fmla="*/ 2984 h 11200"/>
                <a:gd name="T6" fmla="*/ 9400 w 11200"/>
                <a:gd name="T7" fmla="*/ 500 h 11200"/>
                <a:gd name="T8" fmla="*/ 8900 w 11200"/>
                <a:gd name="T9" fmla="*/ 0 h 11200"/>
                <a:gd name="T10" fmla="*/ 2300 w 11200"/>
                <a:gd name="T11" fmla="*/ 0 h 11200"/>
                <a:gd name="T12" fmla="*/ 1800 w 11200"/>
                <a:gd name="T13" fmla="*/ 500 h 11200"/>
                <a:gd name="T14" fmla="*/ 1800 w 11200"/>
                <a:gd name="T15" fmla="*/ 2990 h 11200"/>
                <a:gd name="T16" fmla="*/ 148 w 11200"/>
                <a:gd name="T17" fmla="*/ 4453 h 11200"/>
                <a:gd name="T18" fmla="*/ 5 w 11200"/>
                <a:gd name="T19" fmla="*/ 4740 h 11200"/>
                <a:gd name="T20" fmla="*/ 0 w 11200"/>
                <a:gd name="T21" fmla="*/ 4813 h 11200"/>
                <a:gd name="T22" fmla="*/ 0 w 11200"/>
                <a:gd name="T23" fmla="*/ 10700 h 11200"/>
                <a:gd name="T24" fmla="*/ 500 w 11200"/>
                <a:gd name="T25" fmla="*/ 11200 h 11200"/>
                <a:gd name="T26" fmla="*/ 10700 w 11200"/>
                <a:gd name="T27" fmla="*/ 11200 h 11200"/>
                <a:gd name="T28" fmla="*/ 11200 w 11200"/>
                <a:gd name="T29" fmla="*/ 10700 h 11200"/>
                <a:gd name="T30" fmla="*/ 11200 w 11200"/>
                <a:gd name="T31" fmla="*/ 4813 h 11200"/>
                <a:gd name="T32" fmla="*/ 11199 w 11200"/>
                <a:gd name="T33" fmla="*/ 4790 h 11200"/>
                <a:gd name="T34" fmla="*/ 3965 w 11200"/>
                <a:gd name="T35" fmla="*/ 8369 h 11200"/>
                <a:gd name="T36" fmla="*/ 600 w 11200"/>
                <a:gd name="T37" fmla="*/ 10458 h 11200"/>
                <a:gd name="T38" fmla="*/ 600 w 11200"/>
                <a:gd name="T39" fmla="*/ 5540 h 11200"/>
                <a:gd name="T40" fmla="*/ 3965 w 11200"/>
                <a:gd name="T41" fmla="*/ 8369 h 11200"/>
                <a:gd name="T42" fmla="*/ 4448 w 11200"/>
                <a:gd name="T43" fmla="*/ 8775 h 11200"/>
                <a:gd name="T44" fmla="*/ 5246 w 11200"/>
                <a:gd name="T45" fmla="*/ 9446 h 11200"/>
                <a:gd name="T46" fmla="*/ 5600 w 11200"/>
                <a:gd name="T47" fmla="*/ 9593 h 11200"/>
                <a:gd name="T48" fmla="*/ 5954 w 11200"/>
                <a:gd name="T49" fmla="*/ 9446 h 11200"/>
                <a:gd name="T50" fmla="*/ 6755 w 11200"/>
                <a:gd name="T51" fmla="*/ 8773 h 11200"/>
                <a:gd name="T52" fmla="*/ 9680 w 11200"/>
                <a:gd name="T53" fmla="*/ 10600 h 11200"/>
                <a:gd name="T54" fmla="*/ 1509 w 11200"/>
                <a:gd name="T55" fmla="*/ 10600 h 11200"/>
                <a:gd name="T56" fmla="*/ 4448 w 11200"/>
                <a:gd name="T57" fmla="*/ 8775 h 11200"/>
                <a:gd name="T58" fmla="*/ 7238 w 11200"/>
                <a:gd name="T59" fmla="*/ 8368 h 11200"/>
                <a:gd name="T60" fmla="*/ 10600 w 11200"/>
                <a:gd name="T61" fmla="*/ 5540 h 11200"/>
                <a:gd name="T62" fmla="*/ 10600 w 11200"/>
                <a:gd name="T63" fmla="*/ 10466 h 11200"/>
                <a:gd name="T64" fmla="*/ 7238 w 11200"/>
                <a:gd name="T65" fmla="*/ 8368 h 11200"/>
                <a:gd name="T66" fmla="*/ 10541 w 11200"/>
                <a:gd name="T67" fmla="*/ 4809 h 11200"/>
                <a:gd name="T68" fmla="*/ 9400 w 11200"/>
                <a:gd name="T69" fmla="*/ 5768 h 11200"/>
                <a:gd name="T70" fmla="*/ 9400 w 11200"/>
                <a:gd name="T71" fmla="*/ 3760 h 11200"/>
                <a:gd name="T72" fmla="*/ 10541 w 11200"/>
                <a:gd name="T73" fmla="*/ 4809 h 11200"/>
                <a:gd name="T74" fmla="*/ 8800 w 11200"/>
                <a:gd name="T75" fmla="*/ 600 h 11200"/>
                <a:gd name="T76" fmla="*/ 8800 w 11200"/>
                <a:gd name="T77" fmla="*/ 6271 h 11200"/>
                <a:gd name="T78" fmla="*/ 5600 w 11200"/>
                <a:gd name="T79" fmla="*/ 8959 h 11200"/>
                <a:gd name="T80" fmla="*/ 2400 w 11200"/>
                <a:gd name="T81" fmla="*/ 6271 h 11200"/>
                <a:gd name="T82" fmla="*/ 2400 w 11200"/>
                <a:gd name="T83" fmla="*/ 600 h 11200"/>
                <a:gd name="T84" fmla="*/ 8800 w 11200"/>
                <a:gd name="T85" fmla="*/ 600 h 11200"/>
                <a:gd name="T86" fmla="*/ 1800 w 11200"/>
                <a:gd name="T87" fmla="*/ 3769 h 11200"/>
                <a:gd name="T88" fmla="*/ 1800 w 11200"/>
                <a:gd name="T89" fmla="*/ 5768 h 11200"/>
                <a:gd name="T90" fmla="*/ 659 w 11200"/>
                <a:gd name="T91" fmla="*/ 4809 h 11200"/>
                <a:gd name="T92" fmla="*/ 1800 w 11200"/>
                <a:gd name="T93" fmla="*/ 3769 h 11200"/>
                <a:gd name="T94" fmla="*/ 4000 w 11200"/>
                <a:gd name="T95" fmla="*/ 3200 h 11200"/>
                <a:gd name="T96" fmla="*/ 7200 w 11200"/>
                <a:gd name="T97" fmla="*/ 3200 h 11200"/>
                <a:gd name="T98" fmla="*/ 7500 w 11200"/>
                <a:gd name="T99" fmla="*/ 2900 h 11200"/>
                <a:gd name="T100" fmla="*/ 7200 w 11200"/>
                <a:gd name="T101" fmla="*/ 2600 h 11200"/>
                <a:gd name="T102" fmla="*/ 4000 w 11200"/>
                <a:gd name="T103" fmla="*/ 2600 h 11200"/>
                <a:gd name="T104" fmla="*/ 3700 w 11200"/>
                <a:gd name="T105" fmla="*/ 2900 h 11200"/>
                <a:gd name="T106" fmla="*/ 4000 w 11200"/>
                <a:gd name="T107" fmla="*/ 3200 h 11200"/>
                <a:gd name="T108" fmla="*/ 6450 w 11200"/>
                <a:gd name="T109" fmla="*/ 4600 h 11200"/>
                <a:gd name="T110" fmla="*/ 4750 w 11200"/>
                <a:gd name="T111" fmla="*/ 4600 h 11200"/>
                <a:gd name="T112" fmla="*/ 4450 w 11200"/>
                <a:gd name="T113" fmla="*/ 4900 h 11200"/>
                <a:gd name="T114" fmla="*/ 4750 w 11200"/>
                <a:gd name="T115" fmla="*/ 5200 h 11200"/>
                <a:gd name="T116" fmla="*/ 6450 w 11200"/>
                <a:gd name="T117" fmla="*/ 5200 h 11200"/>
                <a:gd name="T118" fmla="*/ 6750 w 11200"/>
                <a:gd name="T119" fmla="*/ 4900 h 11200"/>
                <a:gd name="T120" fmla="*/ 6450 w 11200"/>
                <a:gd name="T121" fmla="*/ 4600 h 1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200" h="11200">
                  <a:moveTo>
                    <a:pt x="11199" y="4790"/>
                  </a:moveTo>
                  <a:cubicBezTo>
                    <a:pt x="11195" y="4668"/>
                    <a:pt x="11146" y="4546"/>
                    <a:pt x="11053" y="4454"/>
                  </a:cubicBezTo>
                  <a:lnTo>
                    <a:pt x="9400" y="2984"/>
                  </a:lnTo>
                  <a:lnTo>
                    <a:pt x="9400" y="500"/>
                  </a:lnTo>
                  <a:cubicBezTo>
                    <a:pt x="9400" y="224"/>
                    <a:pt x="9176" y="0"/>
                    <a:pt x="8900" y="0"/>
                  </a:cubicBezTo>
                  <a:lnTo>
                    <a:pt x="2300" y="0"/>
                  </a:lnTo>
                  <a:cubicBezTo>
                    <a:pt x="2024" y="0"/>
                    <a:pt x="1800" y="224"/>
                    <a:pt x="1800" y="500"/>
                  </a:cubicBezTo>
                  <a:lnTo>
                    <a:pt x="1800" y="2990"/>
                  </a:lnTo>
                  <a:lnTo>
                    <a:pt x="148" y="4453"/>
                  </a:lnTo>
                  <a:cubicBezTo>
                    <a:pt x="66" y="4534"/>
                    <a:pt x="20" y="4635"/>
                    <a:pt x="5" y="4740"/>
                  </a:cubicBezTo>
                  <a:cubicBezTo>
                    <a:pt x="1" y="4764"/>
                    <a:pt x="0" y="4788"/>
                    <a:pt x="0" y="4813"/>
                  </a:cubicBezTo>
                  <a:lnTo>
                    <a:pt x="0" y="10700"/>
                  </a:lnTo>
                  <a:cubicBezTo>
                    <a:pt x="0" y="10976"/>
                    <a:pt x="224" y="11200"/>
                    <a:pt x="500" y="11200"/>
                  </a:cubicBezTo>
                  <a:lnTo>
                    <a:pt x="10700" y="11200"/>
                  </a:lnTo>
                  <a:cubicBezTo>
                    <a:pt x="10976" y="11200"/>
                    <a:pt x="11200" y="10976"/>
                    <a:pt x="11200" y="10700"/>
                  </a:cubicBezTo>
                  <a:lnTo>
                    <a:pt x="11200" y="4813"/>
                  </a:lnTo>
                  <a:cubicBezTo>
                    <a:pt x="11200" y="4805"/>
                    <a:pt x="11200" y="4798"/>
                    <a:pt x="11199" y="4790"/>
                  </a:cubicBezTo>
                  <a:close/>
                  <a:moveTo>
                    <a:pt x="3965" y="8369"/>
                  </a:moveTo>
                  <a:lnTo>
                    <a:pt x="600" y="10458"/>
                  </a:lnTo>
                  <a:lnTo>
                    <a:pt x="600" y="5540"/>
                  </a:lnTo>
                  <a:lnTo>
                    <a:pt x="3965" y="8369"/>
                  </a:lnTo>
                  <a:close/>
                  <a:moveTo>
                    <a:pt x="4448" y="8775"/>
                  </a:moveTo>
                  <a:lnTo>
                    <a:pt x="5246" y="9446"/>
                  </a:lnTo>
                  <a:cubicBezTo>
                    <a:pt x="5344" y="9544"/>
                    <a:pt x="5471" y="9593"/>
                    <a:pt x="5600" y="9593"/>
                  </a:cubicBezTo>
                  <a:cubicBezTo>
                    <a:pt x="5729" y="9593"/>
                    <a:pt x="5856" y="9544"/>
                    <a:pt x="5954" y="9446"/>
                  </a:cubicBezTo>
                  <a:lnTo>
                    <a:pt x="6755" y="8773"/>
                  </a:lnTo>
                  <a:lnTo>
                    <a:pt x="9680" y="10600"/>
                  </a:lnTo>
                  <a:lnTo>
                    <a:pt x="1509" y="10600"/>
                  </a:lnTo>
                  <a:lnTo>
                    <a:pt x="4448" y="8775"/>
                  </a:lnTo>
                  <a:close/>
                  <a:moveTo>
                    <a:pt x="7238" y="8368"/>
                  </a:moveTo>
                  <a:lnTo>
                    <a:pt x="10600" y="5540"/>
                  </a:lnTo>
                  <a:lnTo>
                    <a:pt x="10600" y="10466"/>
                  </a:lnTo>
                  <a:lnTo>
                    <a:pt x="7238" y="8368"/>
                  </a:lnTo>
                  <a:close/>
                  <a:moveTo>
                    <a:pt x="10541" y="4809"/>
                  </a:moveTo>
                  <a:lnTo>
                    <a:pt x="9400" y="5768"/>
                  </a:lnTo>
                  <a:lnTo>
                    <a:pt x="9400" y="3760"/>
                  </a:lnTo>
                  <a:lnTo>
                    <a:pt x="10541" y="4809"/>
                  </a:lnTo>
                  <a:close/>
                  <a:moveTo>
                    <a:pt x="8800" y="600"/>
                  </a:moveTo>
                  <a:lnTo>
                    <a:pt x="8800" y="6271"/>
                  </a:lnTo>
                  <a:lnTo>
                    <a:pt x="5600" y="8959"/>
                  </a:lnTo>
                  <a:lnTo>
                    <a:pt x="2400" y="6271"/>
                  </a:lnTo>
                  <a:lnTo>
                    <a:pt x="2400" y="600"/>
                  </a:lnTo>
                  <a:lnTo>
                    <a:pt x="8800" y="600"/>
                  </a:lnTo>
                  <a:close/>
                  <a:moveTo>
                    <a:pt x="1800" y="3769"/>
                  </a:moveTo>
                  <a:lnTo>
                    <a:pt x="1800" y="5768"/>
                  </a:lnTo>
                  <a:lnTo>
                    <a:pt x="659" y="4809"/>
                  </a:lnTo>
                  <a:lnTo>
                    <a:pt x="1800" y="3769"/>
                  </a:lnTo>
                  <a:close/>
                  <a:moveTo>
                    <a:pt x="4000" y="3200"/>
                  </a:moveTo>
                  <a:lnTo>
                    <a:pt x="7200" y="3200"/>
                  </a:lnTo>
                  <a:cubicBezTo>
                    <a:pt x="7366" y="3200"/>
                    <a:pt x="7500" y="3066"/>
                    <a:pt x="7500" y="2900"/>
                  </a:cubicBezTo>
                  <a:cubicBezTo>
                    <a:pt x="7500" y="2734"/>
                    <a:pt x="7366" y="2600"/>
                    <a:pt x="7200" y="2600"/>
                  </a:cubicBezTo>
                  <a:lnTo>
                    <a:pt x="4000" y="2600"/>
                  </a:lnTo>
                  <a:cubicBezTo>
                    <a:pt x="3834" y="2600"/>
                    <a:pt x="3700" y="2734"/>
                    <a:pt x="3700" y="2900"/>
                  </a:cubicBezTo>
                  <a:cubicBezTo>
                    <a:pt x="3700" y="3066"/>
                    <a:pt x="3834" y="3200"/>
                    <a:pt x="4000" y="3200"/>
                  </a:cubicBezTo>
                  <a:close/>
                  <a:moveTo>
                    <a:pt x="6450" y="4600"/>
                  </a:moveTo>
                  <a:lnTo>
                    <a:pt x="4750" y="4600"/>
                  </a:lnTo>
                  <a:cubicBezTo>
                    <a:pt x="4584" y="4600"/>
                    <a:pt x="4450" y="4734"/>
                    <a:pt x="4450" y="4900"/>
                  </a:cubicBezTo>
                  <a:cubicBezTo>
                    <a:pt x="4450" y="5066"/>
                    <a:pt x="4584" y="5200"/>
                    <a:pt x="4750" y="5200"/>
                  </a:cubicBezTo>
                  <a:lnTo>
                    <a:pt x="6450" y="5200"/>
                  </a:lnTo>
                  <a:cubicBezTo>
                    <a:pt x="6616" y="5200"/>
                    <a:pt x="6750" y="5066"/>
                    <a:pt x="6750" y="4900"/>
                  </a:cubicBezTo>
                  <a:cubicBezTo>
                    <a:pt x="6750" y="4734"/>
                    <a:pt x="6616" y="4600"/>
                    <a:pt x="6450" y="4600"/>
                  </a:cubicBezTo>
                  <a:close/>
                </a:path>
              </a:pathLst>
            </a:custGeom>
            <a:solidFill>
              <a:srgbClr val="0D3B5A"/>
            </a:solidFill>
            <a:ln>
              <a:noFill/>
            </a:ln>
          </p:spPr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4" grpId="0"/>
      <p:bldP spid="1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3B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7084695" y="0"/>
            <a:ext cx="6171565" cy="2629535"/>
            <a:chOff x="9689" y="0"/>
            <a:chExt cx="11187" cy="4766"/>
          </a:xfrm>
        </p:grpSpPr>
        <p:pic>
          <p:nvPicPr>
            <p:cNvPr id="9" name="图片 8" descr="0197"/>
            <p:cNvPicPr>
              <a:picLocks noChangeAspect="1"/>
            </p:cNvPicPr>
            <p:nvPr/>
          </p:nvPicPr>
          <p:blipFill>
            <a:blip r:embed="rId13"/>
            <a:srcRect l="36693" b="85227"/>
            <a:stretch>
              <a:fillRect/>
            </a:stretch>
          </p:blipFill>
          <p:spPr>
            <a:xfrm>
              <a:off x="11901" y="0"/>
              <a:ext cx="7329" cy="2566"/>
            </a:xfrm>
            <a:prstGeom prst="rect">
              <a:avLst/>
            </a:prstGeom>
          </p:spPr>
        </p:pic>
        <p:pic>
          <p:nvPicPr>
            <p:cNvPr id="6" name="图片 5" descr="0022"/>
            <p:cNvPicPr>
              <a:picLocks noChangeAspect="1"/>
            </p:cNvPicPr>
            <p:nvPr/>
          </p:nvPicPr>
          <p:blipFill>
            <a:blip r:embed="rId14"/>
            <a:srcRect l="9377" t="45455" r="6043" b="32487"/>
            <a:stretch>
              <a:fillRect/>
            </a:stretch>
          </p:blipFill>
          <p:spPr>
            <a:xfrm rot="1620000">
              <a:off x="9689" y="834"/>
              <a:ext cx="10051" cy="3933"/>
            </a:xfrm>
            <a:prstGeom prst="rect">
              <a:avLst/>
            </a:prstGeom>
          </p:spPr>
        </p:pic>
        <p:pic>
          <p:nvPicPr>
            <p:cNvPr id="7" name="图片 6" descr="0022"/>
            <p:cNvPicPr>
              <a:picLocks noChangeAspect="1"/>
            </p:cNvPicPr>
            <p:nvPr/>
          </p:nvPicPr>
          <p:blipFill>
            <a:blip r:embed="rId14"/>
            <a:srcRect t="16477" b="60606"/>
            <a:stretch>
              <a:fillRect/>
            </a:stretch>
          </p:blipFill>
          <p:spPr>
            <a:xfrm rot="1200000">
              <a:off x="11816" y="316"/>
              <a:ext cx="9060" cy="3116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-104140" y="3776345"/>
            <a:ext cx="5203825" cy="3185795"/>
            <a:chOff x="-180" y="4988"/>
            <a:chExt cx="9788" cy="5992"/>
          </a:xfrm>
        </p:grpSpPr>
        <p:pic>
          <p:nvPicPr>
            <p:cNvPr id="8" name="图片 7" descr="0197"/>
            <p:cNvPicPr>
              <a:picLocks noChangeAspect="1"/>
            </p:cNvPicPr>
            <p:nvPr/>
          </p:nvPicPr>
          <p:blipFill>
            <a:blip r:embed="rId13"/>
            <a:srcRect t="74116" r="32288"/>
            <a:stretch>
              <a:fillRect/>
            </a:stretch>
          </p:blipFill>
          <p:spPr>
            <a:xfrm>
              <a:off x="0" y="5289"/>
              <a:ext cx="9609" cy="5511"/>
            </a:xfrm>
            <a:prstGeom prst="rect">
              <a:avLst/>
            </a:prstGeom>
          </p:spPr>
        </p:pic>
        <p:pic>
          <p:nvPicPr>
            <p:cNvPr id="10" name="图片 9" descr="0197"/>
            <p:cNvPicPr>
              <a:picLocks noChangeAspect="1"/>
            </p:cNvPicPr>
            <p:nvPr/>
          </p:nvPicPr>
          <p:blipFill>
            <a:blip r:embed="rId13"/>
            <a:srcRect l="25564" t="53378" r="38918" b="27273"/>
            <a:stretch>
              <a:fillRect/>
            </a:stretch>
          </p:blipFill>
          <p:spPr>
            <a:xfrm>
              <a:off x="-180" y="4988"/>
              <a:ext cx="7329" cy="5992"/>
            </a:xfrm>
            <a:prstGeom prst="rect">
              <a:avLst/>
            </a:prstGeom>
          </p:spPr>
        </p:pic>
      </p:grpSp>
      <p:grpSp>
        <p:nvGrpSpPr>
          <p:cNvPr id="31" name="组合 30"/>
          <p:cNvGrpSpPr/>
          <p:nvPr/>
        </p:nvGrpSpPr>
        <p:grpSpPr>
          <a:xfrm>
            <a:off x="838835" y="904240"/>
            <a:ext cx="3575685" cy="694055"/>
            <a:chOff x="1221" y="949"/>
            <a:chExt cx="5631" cy="1093"/>
          </a:xfrm>
        </p:grpSpPr>
        <p:grpSp>
          <p:nvGrpSpPr>
            <p:cNvPr id="26" name="组合 1"/>
            <p:cNvGrpSpPr/>
            <p:nvPr/>
          </p:nvGrpSpPr>
          <p:grpSpPr>
            <a:xfrm>
              <a:off x="1221" y="949"/>
              <a:ext cx="5631" cy="1025"/>
              <a:chOff x="2171" y="2400"/>
              <a:chExt cx="4402" cy="801"/>
            </a:xfrm>
          </p:grpSpPr>
          <p:sp>
            <p:nvSpPr>
              <p:cNvPr id="27" name="圆角矩形 26"/>
              <p:cNvSpPr/>
              <p:nvPr/>
            </p:nvSpPr>
            <p:spPr>
              <a:xfrm>
                <a:off x="2233" y="2400"/>
                <a:ext cx="4340" cy="801"/>
              </a:xfrm>
              <a:prstGeom prst="roundRect">
                <a:avLst>
                  <a:gd name="adj" fmla="val 50000"/>
                </a:avLst>
              </a:prstGeom>
              <a:solidFill>
                <a:srgbClr val="FFD699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圆角矩形 27"/>
              <p:cNvSpPr/>
              <p:nvPr/>
            </p:nvSpPr>
            <p:spPr>
              <a:xfrm>
                <a:off x="2171" y="2400"/>
                <a:ext cx="1226" cy="80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iconfont-11845-5652772"/>
              <p:cNvSpPr>
                <a:spLocks noChangeAspect="1"/>
              </p:cNvSpPr>
              <p:nvPr/>
            </p:nvSpPr>
            <p:spPr bwMode="auto">
              <a:xfrm>
                <a:off x="2554" y="2571"/>
                <a:ext cx="459" cy="459"/>
              </a:xfrm>
              <a:custGeom>
                <a:avLst/>
                <a:gdLst>
                  <a:gd name="T0" fmla="*/ 5615 w 11230"/>
                  <a:gd name="T1" fmla="*/ 9827 h 11230"/>
                  <a:gd name="T2" fmla="*/ 4565 w 11230"/>
                  <a:gd name="T3" fmla="*/ 9738 h 11230"/>
                  <a:gd name="T4" fmla="*/ 2105 w 11230"/>
                  <a:gd name="T5" fmla="*/ 11230 h 11230"/>
                  <a:gd name="T6" fmla="*/ 2105 w 11230"/>
                  <a:gd name="T7" fmla="*/ 8746 h 11230"/>
                  <a:gd name="T8" fmla="*/ 0 w 11230"/>
                  <a:gd name="T9" fmla="*/ 4913 h 11230"/>
                  <a:gd name="T10" fmla="*/ 5615 w 11230"/>
                  <a:gd name="T11" fmla="*/ 0 h 11230"/>
                  <a:gd name="T12" fmla="*/ 11230 w 11230"/>
                  <a:gd name="T13" fmla="*/ 4913 h 11230"/>
                  <a:gd name="T14" fmla="*/ 5615 w 11230"/>
                  <a:gd name="T15" fmla="*/ 9827 h 11230"/>
                  <a:gd name="T16" fmla="*/ 5615 w 11230"/>
                  <a:gd name="T17" fmla="*/ 702 h 11230"/>
                  <a:gd name="T18" fmla="*/ 702 w 11230"/>
                  <a:gd name="T19" fmla="*/ 4913 h 11230"/>
                  <a:gd name="T20" fmla="*/ 2799 w 11230"/>
                  <a:gd name="T21" fmla="*/ 8361 h 11230"/>
                  <a:gd name="T22" fmla="*/ 2776 w 11230"/>
                  <a:gd name="T23" fmla="*/ 9989 h 11230"/>
                  <a:gd name="T24" fmla="*/ 4429 w 11230"/>
                  <a:gd name="T25" fmla="*/ 8996 h 11230"/>
                  <a:gd name="T26" fmla="*/ 5615 w 11230"/>
                  <a:gd name="T27" fmla="*/ 9125 h 11230"/>
                  <a:gd name="T28" fmla="*/ 10528 w 11230"/>
                  <a:gd name="T29" fmla="*/ 4913 h 11230"/>
                  <a:gd name="T30" fmla="*/ 5615 w 11230"/>
                  <a:gd name="T31" fmla="*/ 702 h 11230"/>
                  <a:gd name="T32" fmla="*/ 8423 w 11230"/>
                  <a:gd name="T33" fmla="*/ 5615 h 11230"/>
                  <a:gd name="T34" fmla="*/ 7721 w 11230"/>
                  <a:gd name="T35" fmla="*/ 4913 h 11230"/>
                  <a:gd name="T36" fmla="*/ 8423 w 11230"/>
                  <a:gd name="T37" fmla="*/ 4211 h 11230"/>
                  <a:gd name="T38" fmla="*/ 9125 w 11230"/>
                  <a:gd name="T39" fmla="*/ 4913 h 11230"/>
                  <a:gd name="T40" fmla="*/ 8423 w 11230"/>
                  <a:gd name="T41" fmla="*/ 5615 h 11230"/>
                  <a:gd name="T42" fmla="*/ 5615 w 11230"/>
                  <a:gd name="T43" fmla="*/ 5615 h 11230"/>
                  <a:gd name="T44" fmla="*/ 4913 w 11230"/>
                  <a:gd name="T45" fmla="*/ 4913 h 11230"/>
                  <a:gd name="T46" fmla="*/ 5615 w 11230"/>
                  <a:gd name="T47" fmla="*/ 4211 h 11230"/>
                  <a:gd name="T48" fmla="*/ 6317 w 11230"/>
                  <a:gd name="T49" fmla="*/ 4913 h 11230"/>
                  <a:gd name="T50" fmla="*/ 5615 w 11230"/>
                  <a:gd name="T51" fmla="*/ 5615 h 11230"/>
                  <a:gd name="T52" fmla="*/ 2807 w 11230"/>
                  <a:gd name="T53" fmla="*/ 5615 h 11230"/>
                  <a:gd name="T54" fmla="*/ 2105 w 11230"/>
                  <a:gd name="T55" fmla="*/ 4913 h 11230"/>
                  <a:gd name="T56" fmla="*/ 2807 w 11230"/>
                  <a:gd name="T57" fmla="*/ 4211 h 11230"/>
                  <a:gd name="T58" fmla="*/ 3509 w 11230"/>
                  <a:gd name="T59" fmla="*/ 4913 h 11230"/>
                  <a:gd name="T60" fmla="*/ 2807 w 11230"/>
                  <a:gd name="T61" fmla="*/ 5615 h 11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1230" h="11230">
                    <a:moveTo>
                      <a:pt x="5615" y="9827"/>
                    </a:moveTo>
                    <a:cubicBezTo>
                      <a:pt x="5256" y="9827"/>
                      <a:pt x="4906" y="9794"/>
                      <a:pt x="4565" y="9738"/>
                    </a:cubicBezTo>
                    <a:lnTo>
                      <a:pt x="2105" y="11230"/>
                    </a:lnTo>
                    <a:lnTo>
                      <a:pt x="2105" y="8746"/>
                    </a:lnTo>
                    <a:cubicBezTo>
                      <a:pt x="823" y="7845"/>
                      <a:pt x="0" y="6464"/>
                      <a:pt x="0" y="4913"/>
                    </a:cubicBezTo>
                    <a:cubicBezTo>
                      <a:pt x="0" y="2200"/>
                      <a:pt x="2514" y="0"/>
                      <a:pt x="5615" y="0"/>
                    </a:cubicBezTo>
                    <a:cubicBezTo>
                      <a:pt x="8716" y="0"/>
                      <a:pt x="11230" y="2200"/>
                      <a:pt x="11230" y="4913"/>
                    </a:cubicBezTo>
                    <a:cubicBezTo>
                      <a:pt x="11230" y="7627"/>
                      <a:pt x="8716" y="9827"/>
                      <a:pt x="5615" y="9827"/>
                    </a:cubicBezTo>
                    <a:close/>
                    <a:moveTo>
                      <a:pt x="5615" y="702"/>
                    </a:moveTo>
                    <a:cubicBezTo>
                      <a:pt x="2901" y="702"/>
                      <a:pt x="702" y="2588"/>
                      <a:pt x="702" y="4913"/>
                    </a:cubicBezTo>
                    <a:cubicBezTo>
                      <a:pt x="702" y="6340"/>
                      <a:pt x="1532" y="7600"/>
                      <a:pt x="2799" y="8361"/>
                    </a:cubicBezTo>
                    <a:lnTo>
                      <a:pt x="2776" y="9989"/>
                    </a:lnTo>
                    <a:lnTo>
                      <a:pt x="4429" y="8996"/>
                    </a:lnTo>
                    <a:cubicBezTo>
                      <a:pt x="4809" y="9077"/>
                      <a:pt x="5205" y="9125"/>
                      <a:pt x="5615" y="9125"/>
                    </a:cubicBezTo>
                    <a:cubicBezTo>
                      <a:pt x="8329" y="9125"/>
                      <a:pt x="10528" y="7239"/>
                      <a:pt x="10528" y="4913"/>
                    </a:cubicBezTo>
                    <a:cubicBezTo>
                      <a:pt x="10528" y="2588"/>
                      <a:pt x="8329" y="702"/>
                      <a:pt x="5615" y="702"/>
                    </a:cubicBezTo>
                    <a:close/>
                    <a:moveTo>
                      <a:pt x="8423" y="5615"/>
                    </a:moveTo>
                    <a:cubicBezTo>
                      <a:pt x="8035" y="5615"/>
                      <a:pt x="7721" y="5301"/>
                      <a:pt x="7721" y="4913"/>
                    </a:cubicBezTo>
                    <a:cubicBezTo>
                      <a:pt x="7721" y="4526"/>
                      <a:pt x="8035" y="4211"/>
                      <a:pt x="8423" y="4211"/>
                    </a:cubicBezTo>
                    <a:cubicBezTo>
                      <a:pt x="8810" y="4211"/>
                      <a:pt x="9125" y="4526"/>
                      <a:pt x="9125" y="4913"/>
                    </a:cubicBezTo>
                    <a:cubicBezTo>
                      <a:pt x="9125" y="5301"/>
                      <a:pt x="8810" y="5615"/>
                      <a:pt x="8423" y="5615"/>
                    </a:cubicBezTo>
                    <a:close/>
                    <a:moveTo>
                      <a:pt x="5615" y="5615"/>
                    </a:moveTo>
                    <a:cubicBezTo>
                      <a:pt x="5227" y="5615"/>
                      <a:pt x="4913" y="5301"/>
                      <a:pt x="4913" y="4913"/>
                    </a:cubicBezTo>
                    <a:cubicBezTo>
                      <a:pt x="4913" y="4526"/>
                      <a:pt x="5227" y="4211"/>
                      <a:pt x="5615" y="4211"/>
                    </a:cubicBezTo>
                    <a:cubicBezTo>
                      <a:pt x="6003" y="4211"/>
                      <a:pt x="6317" y="4526"/>
                      <a:pt x="6317" y="4913"/>
                    </a:cubicBezTo>
                    <a:cubicBezTo>
                      <a:pt x="6317" y="5301"/>
                      <a:pt x="6003" y="5615"/>
                      <a:pt x="5615" y="5615"/>
                    </a:cubicBezTo>
                    <a:close/>
                    <a:moveTo>
                      <a:pt x="2807" y="5615"/>
                    </a:moveTo>
                    <a:cubicBezTo>
                      <a:pt x="2420" y="5615"/>
                      <a:pt x="2105" y="5301"/>
                      <a:pt x="2105" y="4913"/>
                    </a:cubicBezTo>
                    <a:cubicBezTo>
                      <a:pt x="2105" y="4526"/>
                      <a:pt x="2420" y="4211"/>
                      <a:pt x="2807" y="4211"/>
                    </a:cubicBezTo>
                    <a:cubicBezTo>
                      <a:pt x="3195" y="4211"/>
                      <a:pt x="3509" y="4526"/>
                      <a:pt x="3509" y="4913"/>
                    </a:cubicBezTo>
                    <a:cubicBezTo>
                      <a:pt x="3509" y="5301"/>
                      <a:pt x="3195" y="5615"/>
                      <a:pt x="2807" y="5615"/>
                    </a:cubicBezTo>
                    <a:close/>
                  </a:path>
                </a:pathLst>
              </a:custGeom>
              <a:solidFill>
                <a:srgbClr val="0D3B5A"/>
              </a:solidFill>
              <a:ln>
                <a:noFill/>
              </a:ln>
            </p:spPr>
          </p:sp>
        </p:grpSp>
        <p:sp>
          <p:nvSpPr>
            <p:cNvPr id="30" name="文本框 29"/>
            <p:cNvSpPr txBox="1"/>
            <p:nvPr/>
          </p:nvSpPr>
          <p:spPr>
            <a:xfrm>
              <a:off x="2675" y="1026"/>
              <a:ext cx="3999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目</a:t>
              </a:r>
              <a:r>
                <a:rPr lang="en-US" altLang="zh-CN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 </a:t>
              </a:r>
              <a:r>
                <a:rPr lang="zh-CN" altLang="en-US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录</a:t>
              </a:r>
            </a:p>
          </p:txBody>
        </p:sp>
      </p:grpSp>
      <p:grpSp>
        <p:nvGrpSpPr>
          <p:cNvPr id="39" name="组合 38"/>
          <p:cNvGrpSpPr/>
          <p:nvPr>
            <p:custDataLst>
              <p:tags r:id="rId2"/>
            </p:custDataLst>
          </p:nvPr>
        </p:nvGrpSpPr>
        <p:grpSpPr>
          <a:xfrm>
            <a:off x="2701925" y="2720975"/>
            <a:ext cx="2194560" cy="623954"/>
            <a:chOff x="6721" y="4011"/>
            <a:chExt cx="3056" cy="626"/>
          </a:xfrm>
        </p:grpSpPr>
        <p:grpSp>
          <p:nvGrpSpPr>
            <p:cNvPr id="33" name="组合 32"/>
            <p:cNvGrpSpPr/>
            <p:nvPr/>
          </p:nvGrpSpPr>
          <p:grpSpPr>
            <a:xfrm>
              <a:off x="6721" y="4011"/>
              <a:ext cx="1311" cy="626"/>
              <a:chOff x="2171" y="2400"/>
              <a:chExt cx="1716" cy="801"/>
            </a:xfrm>
          </p:grpSpPr>
          <p:sp>
            <p:nvSpPr>
              <p:cNvPr id="34" name="圆角矩形 33"/>
              <p:cNvSpPr/>
              <p:nvPr>
                <p:custDataLst>
                  <p:tags r:id="rId10"/>
                </p:custDataLst>
              </p:nvPr>
            </p:nvSpPr>
            <p:spPr>
              <a:xfrm>
                <a:off x="2233" y="2400"/>
                <a:ext cx="1654" cy="801"/>
              </a:xfrm>
              <a:prstGeom prst="roundRect">
                <a:avLst>
                  <a:gd name="adj" fmla="val 50000"/>
                </a:avLst>
              </a:prstGeom>
              <a:solidFill>
                <a:srgbClr val="FFD699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35" name="圆角矩形 34"/>
              <p:cNvSpPr/>
              <p:nvPr>
                <p:custDataLst>
                  <p:tags r:id="rId11"/>
                </p:custDataLst>
              </p:nvPr>
            </p:nvSpPr>
            <p:spPr>
              <a:xfrm>
                <a:off x="2171" y="2400"/>
                <a:ext cx="1226" cy="80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rgbClr val="0D3B5A"/>
                    </a:solidFill>
                    <a:latin typeface="汉仪正圆-55W" panose="00020600040101010101" charset="-122"/>
                    <a:ea typeface="汉仪正圆-55W" panose="00020600040101010101" charset="-122"/>
                  </a:rPr>
                  <a:t>01</a:t>
                </a:r>
              </a:p>
            </p:txBody>
          </p:sp>
        </p:grpSp>
        <p:sp>
          <p:nvSpPr>
            <p:cNvPr id="37" name="文本框 36"/>
            <p:cNvSpPr txBox="1"/>
            <p:nvPr>
              <p:custDataLst>
                <p:tags r:id="rId9"/>
              </p:custDataLst>
            </p:nvPr>
          </p:nvSpPr>
          <p:spPr>
            <a:xfrm>
              <a:off x="8297" y="4011"/>
              <a:ext cx="1480" cy="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2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概念</a:t>
              </a:r>
            </a:p>
          </p:txBody>
        </p:sp>
      </p:grpSp>
      <p:grpSp>
        <p:nvGrpSpPr>
          <p:cNvPr id="40" name="组合 39"/>
          <p:cNvGrpSpPr/>
          <p:nvPr>
            <p:custDataLst>
              <p:tags r:id="rId3"/>
            </p:custDataLst>
          </p:nvPr>
        </p:nvGrpSpPr>
        <p:grpSpPr>
          <a:xfrm>
            <a:off x="5276215" y="4909185"/>
            <a:ext cx="2102485" cy="583565"/>
            <a:chOff x="6721" y="4011"/>
            <a:chExt cx="3311" cy="919"/>
          </a:xfrm>
        </p:grpSpPr>
        <p:grpSp>
          <p:nvGrpSpPr>
            <p:cNvPr id="41" name="组合 40"/>
            <p:cNvGrpSpPr/>
            <p:nvPr/>
          </p:nvGrpSpPr>
          <p:grpSpPr>
            <a:xfrm>
              <a:off x="6721" y="4011"/>
              <a:ext cx="1311" cy="626"/>
              <a:chOff x="2171" y="2400"/>
              <a:chExt cx="1716" cy="801"/>
            </a:xfrm>
          </p:grpSpPr>
          <p:sp>
            <p:nvSpPr>
              <p:cNvPr id="42" name="圆角矩形 41"/>
              <p:cNvSpPr/>
              <p:nvPr>
                <p:custDataLst>
                  <p:tags r:id="rId7"/>
                </p:custDataLst>
              </p:nvPr>
            </p:nvSpPr>
            <p:spPr>
              <a:xfrm>
                <a:off x="2233" y="2400"/>
                <a:ext cx="1654" cy="801"/>
              </a:xfrm>
              <a:prstGeom prst="roundRect">
                <a:avLst>
                  <a:gd name="adj" fmla="val 50000"/>
                </a:avLst>
              </a:prstGeom>
              <a:solidFill>
                <a:srgbClr val="FFD699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/>
              </a:p>
            </p:txBody>
          </p:sp>
          <p:sp>
            <p:nvSpPr>
              <p:cNvPr id="43" name="圆角矩形 42"/>
              <p:cNvSpPr/>
              <p:nvPr>
                <p:custDataLst>
                  <p:tags r:id="rId8"/>
                </p:custDataLst>
              </p:nvPr>
            </p:nvSpPr>
            <p:spPr>
              <a:xfrm>
                <a:off x="2171" y="2400"/>
                <a:ext cx="1226" cy="80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>
                    <a:solidFill>
                      <a:srgbClr val="0D3B5A"/>
                    </a:solidFill>
                    <a:latin typeface="汉仪正圆-55W" panose="00020600040101010101" charset="-122"/>
                    <a:ea typeface="汉仪正圆-55W" panose="00020600040101010101" charset="-122"/>
                  </a:rPr>
                  <a:t>02</a:t>
                </a:r>
              </a:p>
            </p:txBody>
          </p:sp>
        </p:grpSp>
        <p:sp>
          <p:nvSpPr>
            <p:cNvPr id="44" name="文本框 43"/>
            <p:cNvSpPr txBox="1"/>
            <p:nvPr>
              <p:custDataLst>
                <p:tags r:id="rId6"/>
              </p:custDataLst>
            </p:nvPr>
          </p:nvSpPr>
          <p:spPr>
            <a:xfrm>
              <a:off x="8297" y="4011"/>
              <a:ext cx="1735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sz="32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过程</a:t>
              </a:r>
            </a:p>
          </p:txBody>
        </p:sp>
      </p:grp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5100320" y="2087245"/>
            <a:ext cx="3995420" cy="14992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主要任务</a:t>
            </a:r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遵循的原则</a:t>
            </a:r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着力解决的问题</a:t>
            </a:r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7672070" y="4257675"/>
            <a:ext cx="3995420" cy="14992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第一步：岗位设计</a:t>
            </a:r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第二部：部门设计</a:t>
            </a:r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第三部：组织层次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3B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9050" y="3415665"/>
            <a:ext cx="12261215" cy="1032510"/>
          </a:xfrm>
          <a:prstGeom prst="rect">
            <a:avLst/>
          </a:prstGeom>
          <a:solidFill>
            <a:srgbClr val="FFD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>
            <p:custDataLst>
              <p:tags r:id="rId2"/>
            </p:custDataLst>
          </p:nvPr>
        </p:nvGrpSpPr>
        <p:grpSpPr>
          <a:xfrm>
            <a:off x="963930" y="3060700"/>
            <a:ext cx="3053715" cy="3290570"/>
            <a:chOff x="1198" y="3800"/>
            <a:chExt cx="4809" cy="5182"/>
          </a:xfrm>
        </p:grpSpPr>
        <p:pic>
          <p:nvPicPr>
            <p:cNvPr id="3" name="图片 2" descr="51miz-P1230495-R5FI6DKA-1920x1280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7"/>
            <a:srcRect l="16672" r="16672"/>
            <a:stretch>
              <a:fillRect/>
            </a:stretch>
          </p:blipFill>
          <p:spPr>
            <a:xfrm>
              <a:off x="2287" y="3800"/>
              <a:ext cx="2631" cy="2631"/>
            </a:xfrm>
            <a:prstGeom prst="ellipse">
              <a:avLst/>
            </a:prstGeom>
            <a:ln w="38100">
              <a:solidFill>
                <a:schemeClr val="bg1"/>
              </a:solidFill>
            </a:ln>
          </p:spPr>
        </p:pic>
        <p:sp>
          <p:nvSpPr>
            <p:cNvPr id="5" name="文本框 4"/>
            <p:cNvSpPr txBox="1"/>
            <p:nvPr>
              <p:custDataLst>
                <p:tags r:id="rId13"/>
              </p:custDataLst>
            </p:nvPr>
          </p:nvSpPr>
          <p:spPr>
            <a:xfrm>
              <a:off x="2054" y="6950"/>
              <a:ext cx="309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  <a:sym typeface="+mn-ea"/>
                </a:rPr>
                <a:t>组织结构图</a:t>
              </a:r>
            </a:p>
          </p:txBody>
        </p:sp>
        <p:sp>
          <p:nvSpPr>
            <p:cNvPr id="26" name="文本框 25"/>
            <p:cNvSpPr txBox="1"/>
            <p:nvPr>
              <p:custDataLst>
                <p:tags r:id="rId14"/>
              </p:custDataLst>
            </p:nvPr>
          </p:nvSpPr>
          <p:spPr>
            <a:xfrm>
              <a:off x="1198" y="7530"/>
              <a:ext cx="4809" cy="1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ctr" fontAlgn="auto">
                <a:lnSpc>
                  <a:spcPct val="150000"/>
                </a:lnSpc>
                <a:buNone/>
              </a:pPr>
              <a:r>
                <a:rPr lang="zh-CN" altLang="en-US" sz="12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  <a:sym typeface="+mn-ea"/>
                </a:rPr>
                <a:t>以图示的方式表明组织中的部门设置情况和权力层次结构，直观反映了组织内部的分工和各部门的上下隶属关系。</a:t>
              </a:r>
            </a:p>
          </p:txBody>
        </p:sp>
      </p:grpSp>
      <p:grpSp>
        <p:nvGrpSpPr>
          <p:cNvPr id="6" name="组合 5"/>
          <p:cNvGrpSpPr/>
          <p:nvPr>
            <p:custDataLst>
              <p:tags r:id="rId3"/>
            </p:custDataLst>
          </p:nvPr>
        </p:nvGrpSpPr>
        <p:grpSpPr>
          <a:xfrm>
            <a:off x="4544060" y="3060700"/>
            <a:ext cx="3332480" cy="3567430"/>
            <a:chOff x="1198" y="3800"/>
            <a:chExt cx="5248" cy="5618"/>
          </a:xfrm>
        </p:grpSpPr>
        <p:pic>
          <p:nvPicPr>
            <p:cNvPr id="7" name="图片 6" descr="51miz-P1230495-R5FI6DKA-1920x1280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17"/>
            <a:srcRect l="16672" r="16672"/>
            <a:stretch>
              <a:fillRect/>
            </a:stretch>
          </p:blipFill>
          <p:spPr>
            <a:xfrm>
              <a:off x="2287" y="3800"/>
              <a:ext cx="2631" cy="2631"/>
            </a:xfrm>
            <a:prstGeom prst="ellipse">
              <a:avLst/>
            </a:prstGeom>
            <a:ln w="38100">
              <a:solidFill>
                <a:schemeClr val="bg1"/>
              </a:solidFill>
            </a:ln>
          </p:spPr>
        </p:pic>
        <p:sp>
          <p:nvSpPr>
            <p:cNvPr id="8" name="文本框 7"/>
            <p:cNvSpPr txBox="1"/>
            <p:nvPr>
              <p:custDataLst>
                <p:tags r:id="rId10"/>
              </p:custDataLst>
            </p:nvPr>
          </p:nvSpPr>
          <p:spPr>
            <a:xfrm>
              <a:off x="2054" y="6950"/>
              <a:ext cx="33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  <a:sym typeface="+mn-ea"/>
                </a:rPr>
                <a:t>部门职能说明书</a:t>
              </a:r>
            </a:p>
          </p:txBody>
        </p:sp>
        <p:sp>
          <p:nvSpPr>
            <p:cNvPr id="9" name="文本框 8"/>
            <p:cNvSpPr txBox="1"/>
            <p:nvPr>
              <p:custDataLst>
                <p:tags r:id="rId11"/>
              </p:custDataLst>
            </p:nvPr>
          </p:nvSpPr>
          <p:spPr>
            <a:xfrm>
              <a:off x="1198" y="7530"/>
              <a:ext cx="5248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ctr" fontAlgn="auto">
                <a:lnSpc>
                  <a:spcPct val="150000"/>
                </a:lnSpc>
              </a:pPr>
              <a:r>
                <a:rPr lang="zh-CN" altLang="en-US" sz="12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  <a:sym typeface="+mn-ea"/>
                </a:rPr>
                <a:t>是指关于该组织中各部门职能分工情况的书面说明，一般包括部门名称、上下隶属关系、协作部门、部门本职工作、部门宗旨、主要职能、部门责权、岗位设置等内容。</a:t>
              </a:r>
              <a:endParaRPr lang="zh-CN" altLang="en-US" sz="120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endParaRPr>
            </a:p>
          </p:txBody>
        </p:sp>
      </p:grpSp>
      <p:grpSp>
        <p:nvGrpSpPr>
          <p:cNvPr id="10" name="组合 9"/>
          <p:cNvGrpSpPr/>
          <p:nvPr>
            <p:custDataLst>
              <p:tags r:id="rId4"/>
            </p:custDataLst>
          </p:nvPr>
        </p:nvGrpSpPr>
        <p:grpSpPr>
          <a:xfrm>
            <a:off x="8124190" y="3060700"/>
            <a:ext cx="3053715" cy="3844925"/>
            <a:chOff x="1198" y="3800"/>
            <a:chExt cx="4809" cy="6055"/>
          </a:xfrm>
        </p:grpSpPr>
        <p:pic>
          <p:nvPicPr>
            <p:cNvPr id="11" name="图片 10" descr="51miz-P1230495-R5FI6DKA-1920x1280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17"/>
            <a:srcRect l="16672" r="16672"/>
            <a:stretch>
              <a:fillRect/>
            </a:stretch>
          </p:blipFill>
          <p:spPr>
            <a:xfrm>
              <a:off x="2287" y="3800"/>
              <a:ext cx="2631" cy="2631"/>
            </a:xfrm>
            <a:prstGeom prst="ellipse">
              <a:avLst/>
            </a:prstGeom>
            <a:ln w="38100">
              <a:solidFill>
                <a:schemeClr val="bg1"/>
              </a:solidFill>
            </a:ln>
          </p:spPr>
        </p:pic>
        <p:sp>
          <p:nvSpPr>
            <p:cNvPr id="12" name="文本框 11"/>
            <p:cNvSpPr txBox="1"/>
            <p:nvPr>
              <p:custDataLst>
                <p:tags r:id="rId7"/>
              </p:custDataLst>
            </p:nvPr>
          </p:nvSpPr>
          <p:spPr>
            <a:xfrm>
              <a:off x="2054" y="6950"/>
              <a:ext cx="309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  <a:sym typeface="+mn-ea"/>
                </a:rPr>
                <a:t>岗位职责说明书</a:t>
              </a:r>
              <a:endParaRPr lang="zh-CN" altLang="en-US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endParaRPr>
            </a:p>
          </p:txBody>
        </p:sp>
        <p:sp>
          <p:nvSpPr>
            <p:cNvPr id="13" name="文本框 12"/>
            <p:cNvSpPr txBox="1"/>
            <p:nvPr>
              <p:custDataLst>
                <p:tags r:id="rId8"/>
              </p:custDataLst>
            </p:nvPr>
          </p:nvSpPr>
          <p:spPr>
            <a:xfrm>
              <a:off x="1198" y="7530"/>
              <a:ext cx="4809" cy="2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0" algn="ctr" fontAlgn="auto">
                <a:lnSpc>
                  <a:spcPct val="150000"/>
                </a:lnSpc>
                <a:buNone/>
              </a:pPr>
              <a:r>
                <a:rPr lang="zh-CN" altLang="en-US" sz="12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  <a:sym typeface="+mn-ea"/>
                </a:rPr>
                <a:t>是指对某一岗位的工作性质和任职资格所进行的书面说明，一般包括岗位名称、上下级关系、岗位本职工作、岗位责权、工作流程、工作环境、素质要求等内容。</a:t>
              </a:r>
              <a:endParaRPr lang="zh-CN" altLang="en-US" sz="120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endParaRPr>
            </a:p>
          </p:txBody>
        </p:sp>
      </p:grp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507365" y="1038860"/>
            <a:ext cx="11144250" cy="7715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 fontAlgn="auto">
              <a:lnSpc>
                <a:spcPct val="150000"/>
              </a:lnSpc>
              <a:spcAft>
                <a:spcPts val="1200"/>
              </a:spcAft>
              <a:buFont typeface="Wingdings" panose="05000000000000000000" charset="0"/>
              <a:buNone/>
            </a:pPr>
            <a:r>
              <a:rPr lang="zh-CN" altLang="en-US" sz="2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组织设计是指进行专业分工和建立使各部门有机协作的系统的过程。</a:t>
            </a:r>
          </a:p>
          <a:p>
            <a:pPr marL="342900" indent="-342900" algn="l" fontAlgn="auto">
              <a:lnSpc>
                <a:spcPct val="150000"/>
              </a:lnSpc>
              <a:spcAft>
                <a:spcPts val="1200"/>
              </a:spcAft>
              <a:buFont typeface="Wingdings" panose="05000000000000000000" charset="0"/>
              <a:buChar char="Ø"/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主要任务是设立组织结构和明确组织内部的相互关系，确定组织结构图、</a:t>
            </a:r>
            <a:r>
              <a:rPr lang="en-US" altLang="zh-CN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 </a:t>
            </a: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部门职能说明书和岗位职责说明书。</a:t>
            </a:r>
            <a:endParaRPr lang="zh-CN" altLang="en-US" sz="2000" b="1" dirty="0">
              <a:solidFill>
                <a:schemeClr val="accent4">
                  <a:lumMod val="60000"/>
                  <a:lumOff val="40000"/>
                </a:schemeClr>
              </a:solidFill>
              <a:latin typeface="汉仪正圆-55W" panose="00020600040101010101" charset="-122"/>
              <a:ea typeface="汉仪正圆-55W" panose="00020600040101010101" charset="-122"/>
            </a:endParaRPr>
          </a:p>
          <a:p>
            <a:pPr indent="0" algn="l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800" b="1" dirty="0">
              <a:solidFill>
                <a:schemeClr val="accent4">
                  <a:lumMod val="60000"/>
                  <a:lumOff val="40000"/>
                </a:schemeClr>
              </a:solidFill>
              <a:latin typeface="汉仪正圆-55W" panose="00020600040101010101" charset="-122"/>
              <a:ea typeface="汉仪正圆-55W" panose="00020600040101010101" charset="-122"/>
            </a:endParaRPr>
          </a:p>
          <a:p>
            <a:pPr indent="0" algn="l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800" b="1" dirty="0">
              <a:solidFill>
                <a:schemeClr val="accent4">
                  <a:lumMod val="60000"/>
                  <a:lumOff val="40000"/>
                </a:schemeClr>
              </a:solidFill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83515" y="201930"/>
            <a:ext cx="3656965" cy="694055"/>
            <a:chOff x="1221" y="949"/>
            <a:chExt cx="5759" cy="1093"/>
          </a:xfrm>
        </p:grpSpPr>
        <p:grpSp>
          <p:nvGrpSpPr>
            <p:cNvPr id="20" name="组合 1"/>
            <p:cNvGrpSpPr/>
            <p:nvPr/>
          </p:nvGrpSpPr>
          <p:grpSpPr>
            <a:xfrm>
              <a:off x="1221" y="949"/>
              <a:ext cx="5631" cy="1025"/>
              <a:chOff x="2171" y="2400"/>
              <a:chExt cx="4402" cy="801"/>
            </a:xfrm>
          </p:grpSpPr>
          <p:sp>
            <p:nvSpPr>
              <p:cNvPr id="27" name="圆角矩形 26"/>
              <p:cNvSpPr/>
              <p:nvPr/>
            </p:nvSpPr>
            <p:spPr>
              <a:xfrm>
                <a:off x="2233" y="2400"/>
                <a:ext cx="4340" cy="801"/>
              </a:xfrm>
              <a:prstGeom prst="roundRect">
                <a:avLst>
                  <a:gd name="adj" fmla="val 50000"/>
                </a:avLst>
              </a:prstGeom>
              <a:solidFill>
                <a:srgbClr val="FFD699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圆角矩形 27"/>
              <p:cNvSpPr/>
              <p:nvPr/>
            </p:nvSpPr>
            <p:spPr>
              <a:xfrm>
                <a:off x="2171" y="2400"/>
                <a:ext cx="1226" cy="80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iconfont-11845-5652772"/>
              <p:cNvSpPr>
                <a:spLocks noChangeAspect="1"/>
              </p:cNvSpPr>
              <p:nvPr/>
            </p:nvSpPr>
            <p:spPr bwMode="auto">
              <a:xfrm>
                <a:off x="2554" y="2571"/>
                <a:ext cx="459" cy="459"/>
              </a:xfrm>
              <a:custGeom>
                <a:avLst/>
                <a:gdLst>
                  <a:gd name="T0" fmla="*/ 5615 w 11230"/>
                  <a:gd name="T1" fmla="*/ 9827 h 11230"/>
                  <a:gd name="T2" fmla="*/ 4565 w 11230"/>
                  <a:gd name="T3" fmla="*/ 9738 h 11230"/>
                  <a:gd name="T4" fmla="*/ 2105 w 11230"/>
                  <a:gd name="T5" fmla="*/ 11230 h 11230"/>
                  <a:gd name="T6" fmla="*/ 2105 w 11230"/>
                  <a:gd name="T7" fmla="*/ 8746 h 11230"/>
                  <a:gd name="T8" fmla="*/ 0 w 11230"/>
                  <a:gd name="T9" fmla="*/ 4913 h 11230"/>
                  <a:gd name="T10" fmla="*/ 5615 w 11230"/>
                  <a:gd name="T11" fmla="*/ 0 h 11230"/>
                  <a:gd name="T12" fmla="*/ 11230 w 11230"/>
                  <a:gd name="T13" fmla="*/ 4913 h 11230"/>
                  <a:gd name="T14" fmla="*/ 5615 w 11230"/>
                  <a:gd name="T15" fmla="*/ 9827 h 11230"/>
                  <a:gd name="T16" fmla="*/ 5615 w 11230"/>
                  <a:gd name="T17" fmla="*/ 702 h 11230"/>
                  <a:gd name="T18" fmla="*/ 702 w 11230"/>
                  <a:gd name="T19" fmla="*/ 4913 h 11230"/>
                  <a:gd name="T20" fmla="*/ 2799 w 11230"/>
                  <a:gd name="T21" fmla="*/ 8361 h 11230"/>
                  <a:gd name="T22" fmla="*/ 2776 w 11230"/>
                  <a:gd name="T23" fmla="*/ 9989 h 11230"/>
                  <a:gd name="T24" fmla="*/ 4429 w 11230"/>
                  <a:gd name="T25" fmla="*/ 8996 h 11230"/>
                  <a:gd name="T26" fmla="*/ 5615 w 11230"/>
                  <a:gd name="T27" fmla="*/ 9125 h 11230"/>
                  <a:gd name="T28" fmla="*/ 10528 w 11230"/>
                  <a:gd name="T29" fmla="*/ 4913 h 11230"/>
                  <a:gd name="T30" fmla="*/ 5615 w 11230"/>
                  <a:gd name="T31" fmla="*/ 702 h 11230"/>
                  <a:gd name="T32" fmla="*/ 8423 w 11230"/>
                  <a:gd name="T33" fmla="*/ 5615 h 11230"/>
                  <a:gd name="T34" fmla="*/ 7721 w 11230"/>
                  <a:gd name="T35" fmla="*/ 4913 h 11230"/>
                  <a:gd name="T36" fmla="*/ 8423 w 11230"/>
                  <a:gd name="T37" fmla="*/ 4211 h 11230"/>
                  <a:gd name="T38" fmla="*/ 9125 w 11230"/>
                  <a:gd name="T39" fmla="*/ 4913 h 11230"/>
                  <a:gd name="T40" fmla="*/ 8423 w 11230"/>
                  <a:gd name="T41" fmla="*/ 5615 h 11230"/>
                  <a:gd name="T42" fmla="*/ 5615 w 11230"/>
                  <a:gd name="T43" fmla="*/ 5615 h 11230"/>
                  <a:gd name="T44" fmla="*/ 4913 w 11230"/>
                  <a:gd name="T45" fmla="*/ 4913 h 11230"/>
                  <a:gd name="T46" fmla="*/ 5615 w 11230"/>
                  <a:gd name="T47" fmla="*/ 4211 h 11230"/>
                  <a:gd name="T48" fmla="*/ 6317 w 11230"/>
                  <a:gd name="T49" fmla="*/ 4913 h 11230"/>
                  <a:gd name="T50" fmla="*/ 5615 w 11230"/>
                  <a:gd name="T51" fmla="*/ 5615 h 11230"/>
                  <a:gd name="T52" fmla="*/ 2807 w 11230"/>
                  <a:gd name="T53" fmla="*/ 5615 h 11230"/>
                  <a:gd name="T54" fmla="*/ 2105 w 11230"/>
                  <a:gd name="T55" fmla="*/ 4913 h 11230"/>
                  <a:gd name="T56" fmla="*/ 2807 w 11230"/>
                  <a:gd name="T57" fmla="*/ 4211 h 11230"/>
                  <a:gd name="T58" fmla="*/ 3509 w 11230"/>
                  <a:gd name="T59" fmla="*/ 4913 h 11230"/>
                  <a:gd name="T60" fmla="*/ 2807 w 11230"/>
                  <a:gd name="T61" fmla="*/ 5615 h 11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1230" h="11230">
                    <a:moveTo>
                      <a:pt x="5615" y="9827"/>
                    </a:moveTo>
                    <a:cubicBezTo>
                      <a:pt x="5256" y="9827"/>
                      <a:pt x="4906" y="9794"/>
                      <a:pt x="4565" y="9738"/>
                    </a:cubicBezTo>
                    <a:lnTo>
                      <a:pt x="2105" y="11230"/>
                    </a:lnTo>
                    <a:lnTo>
                      <a:pt x="2105" y="8746"/>
                    </a:lnTo>
                    <a:cubicBezTo>
                      <a:pt x="823" y="7845"/>
                      <a:pt x="0" y="6464"/>
                      <a:pt x="0" y="4913"/>
                    </a:cubicBezTo>
                    <a:cubicBezTo>
                      <a:pt x="0" y="2200"/>
                      <a:pt x="2514" y="0"/>
                      <a:pt x="5615" y="0"/>
                    </a:cubicBezTo>
                    <a:cubicBezTo>
                      <a:pt x="8716" y="0"/>
                      <a:pt x="11230" y="2200"/>
                      <a:pt x="11230" y="4913"/>
                    </a:cubicBezTo>
                    <a:cubicBezTo>
                      <a:pt x="11230" y="7627"/>
                      <a:pt x="8716" y="9827"/>
                      <a:pt x="5615" y="9827"/>
                    </a:cubicBezTo>
                    <a:close/>
                    <a:moveTo>
                      <a:pt x="5615" y="702"/>
                    </a:moveTo>
                    <a:cubicBezTo>
                      <a:pt x="2901" y="702"/>
                      <a:pt x="702" y="2588"/>
                      <a:pt x="702" y="4913"/>
                    </a:cubicBezTo>
                    <a:cubicBezTo>
                      <a:pt x="702" y="6340"/>
                      <a:pt x="1532" y="7600"/>
                      <a:pt x="2799" y="8361"/>
                    </a:cubicBezTo>
                    <a:lnTo>
                      <a:pt x="2776" y="9989"/>
                    </a:lnTo>
                    <a:lnTo>
                      <a:pt x="4429" y="8996"/>
                    </a:lnTo>
                    <a:cubicBezTo>
                      <a:pt x="4809" y="9077"/>
                      <a:pt x="5205" y="9125"/>
                      <a:pt x="5615" y="9125"/>
                    </a:cubicBezTo>
                    <a:cubicBezTo>
                      <a:pt x="8329" y="9125"/>
                      <a:pt x="10528" y="7239"/>
                      <a:pt x="10528" y="4913"/>
                    </a:cubicBezTo>
                    <a:cubicBezTo>
                      <a:pt x="10528" y="2588"/>
                      <a:pt x="8329" y="702"/>
                      <a:pt x="5615" y="702"/>
                    </a:cubicBezTo>
                    <a:close/>
                    <a:moveTo>
                      <a:pt x="8423" y="5615"/>
                    </a:moveTo>
                    <a:cubicBezTo>
                      <a:pt x="8035" y="5615"/>
                      <a:pt x="7721" y="5301"/>
                      <a:pt x="7721" y="4913"/>
                    </a:cubicBezTo>
                    <a:cubicBezTo>
                      <a:pt x="7721" y="4526"/>
                      <a:pt x="8035" y="4211"/>
                      <a:pt x="8423" y="4211"/>
                    </a:cubicBezTo>
                    <a:cubicBezTo>
                      <a:pt x="8810" y="4211"/>
                      <a:pt x="9125" y="4526"/>
                      <a:pt x="9125" y="4913"/>
                    </a:cubicBezTo>
                    <a:cubicBezTo>
                      <a:pt x="9125" y="5301"/>
                      <a:pt x="8810" y="5615"/>
                      <a:pt x="8423" y="5615"/>
                    </a:cubicBezTo>
                    <a:close/>
                    <a:moveTo>
                      <a:pt x="5615" y="5615"/>
                    </a:moveTo>
                    <a:cubicBezTo>
                      <a:pt x="5227" y="5615"/>
                      <a:pt x="4913" y="5301"/>
                      <a:pt x="4913" y="4913"/>
                    </a:cubicBezTo>
                    <a:cubicBezTo>
                      <a:pt x="4913" y="4526"/>
                      <a:pt x="5227" y="4211"/>
                      <a:pt x="5615" y="4211"/>
                    </a:cubicBezTo>
                    <a:cubicBezTo>
                      <a:pt x="6003" y="4211"/>
                      <a:pt x="6317" y="4526"/>
                      <a:pt x="6317" y="4913"/>
                    </a:cubicBezTo>
                    <a:cubicBezTo>
                      <a:pt x="6317" y="5301"/>
                      <a:pt x="6003" y="5615"/>
                      <a:pt x="5615" y="5615"/>
                    </a:cubicBezTo>
                    <a:close/>
                    <a:moveTo>
                      <a:pt x="2807" y="5615"/>
                    </a:moveTo>
                    <a:cubicBezTo>
                      <a:pt x="2420" y="5615"/>
                      <a:pt x="2105" y="5301"/>
                      <a:pt x="2105" y="4913"/>
                    </a:cubicBezTo>
                    <a:cubicBezTo>
                      <a:pt x="2105" y="4526"/>
                      <a:pt x="2420" y="4211"/>
                      <a:pt x="2807" y="4211"/>
                    </a:cubicBezTo>
                    <a:cubicBezTo>
                      <a:pt x="3195" y="4211"/>
                      <a:pt x="3509" y="4526"/>
                      <a:pt x="3509" y="4913"/>
                    </a:cubicBezTo>
                    <a:cubicBezTo>
                      <a:pt x="3509" y="5301"/>
                      <a:pt x="3195" y="5615"/>
                      <a:pt x="2807" y="5615"/>
                    </a:cubicBezTo>
                    <a:close/>
                  </a:path>
                </a:pathLst>
              </a:custGeom>
              <a:solidFill>
                <a:srgbClr val="0D3B5A"/>
              </a:solidFill>
              <a:ln>
                <a:noFill/>
              </a:ln>
            </p:spPr>
          </p:sp>
        </p:grpSp>
        <p:sp>
          <p:nvSpPr>
            <p:cNvPr id="30" name="文本框 29"/>
            <p:cNvSpPr txBox="1"/>
            <p:nvPr/>
          </p:nvSpPr>
          <p:spPr>
            <a:xfrm>
              <a:off x="2675" y="1026"/>
              <a:ext cx="430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Part1 </a:t>
              </a:r>
              <a:r>
                <a:rPr lang="zh-CN" altLang="en-US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概念</a:t>
              </a:r>
            </a:p>
          </p:txBody>
        </p:sp>
      </p:grpSp>
      <p:sp>
        <p:nvSpPr>
          <p:cNvPr id="22" name="右箭头 21"/>
          <p:cNvSpPr/>
          <p:nvPr/>
        </p:nvSpPr>
        <p:spPr>
          <a:xfrm>
            <a:off x="3470910" y="3891280"/>
            <a:ext cx="1551305" cy="75565"/>
          </a:xfrm>
          <a:prstGeom prst="rightArrow">
            <a:avLst>
              <a:gd name="adj1" fmla="val 68067"/>
              <a:gd name="adj2" fmla="val 50000"/>
            </a:avLst>
          </a:prstGeom>
          <a:solidFill>
            <a:schemeClr val="tx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3516630" y="3517900"/>
            <a:ext cx="1463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latin typeface="华文中宋" panose="02010600040101010101" charset="-122"/>
                <a:ea typeface="华文中宋" panose="02010600040101010101" charset="-122"/>
              </a:rPr>
              <a:t>功能划分</a:t>
            </a:r>
          </a:p>
        </p:txBody>
      </p:sp>
      <p:sp>
        <p:nvSpPr>
          <p:cNvPr id="25" name="右箭头 24"/>
          <p:cNvSpPr/>
          <p:nvPr/>
        </p:nvSpPr>
        <p:spPr>
          <a:xfrm>
            <a:off x="7116445" y="3971925"/>
            <a:ext cx="1551305" cy="75565"/>
          </a:xfrm>
          <a:prstGeom prst="rightArrow">
            <a:avLst>
              <a:gd name="adj1" fmla="val 68067"/>
              <a:gd name="adj2" fmla="val 50000"/>
            </a:avLst>
          </a:prstGeom>
          <a:solidFill>
            <a:schemeClr val="tx1"/>
          </a:solidFill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7162165" y="3598545"/>
            <a:ext cx="1463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>
                <a:latin typeface="华文中宋" panose="02010600040101010101" charset="-122"/>
                <a:ea typeface="华文中宋" panose="02010600040101010101" charset="-122"/>
              </a:rPr>
              <a:t>责任分解</a:t>
            </a:r>
          </a:p>
        </p:txBody>
      </p:sp>
      <p:pic>
        <p:nvPicPr>
          <p:cNvPr id="16" name="图片 15" descr="图示">
            <a:extLst>
              <a:ext uri="{FF2B5EF4-FFF2-40B4-BE49-F238E27FC236}">
                <a16:creationId xmlns:a16="http://schemas.microsoft.com/office/drawing/2014/main" id="{54EC1FAB-FAA6-C6B7-DD9D-BD4632C50EF4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830792" cy="2722880"/>
          </a:xfrm>
          <a:prstGeom prst="rect">
            <a:avLst/>
          </a:prstGeom>
        </p:spPr>
      </p:pic>
      <p:pic>
        <p:nvPicPr>
          <p:cNvPr id="18" name="图片 17" descr="手机屏幕截图&#10;&#10;AI 生成的内容可能不正确。">
            <a:extLst>
              <a:ext uri="{FF2B5EF4-FFF2-40B4-BE49-F238E27FC236}">
                <a16:creationId xmlns:a16="http://schemas.microsoft.com/office/drawing/2014/main" id="{85A8FDCC-39E5-D9CC-3C01-F5CCA6E7E60F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545" y="-13335"/>
            <a:ext cx="4605885" cy="6141180"/>
          </a:xfrm>
          <a:prstGeom prst="rect">
            <a:avLst/>
          </a:prstGeom>
        </p:spPr>
      </p:pic>
      <p:pic>
        <p:nvPicPr>
          <p:cNvPr id="21" name="图片 20" descr="表格&#10;&#10;AI 生成的内容可能不正确。">
            <a:extLst>
              <a:ext uri="{FF2B5EF4-FFF2-40B4-BE49-F238E27FC236}">
                <a16:creationId xmlns:a16="http://schemas.microsoft.com/office/drawing/2014/main" id="{59421B0F-C594-BB09-CC56-8FFE647A1163}"/>
              </a:ext>
            </a:extLst>
          </p:cNvPr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545" y="18069"/>
            <a:ext cx="4845692" cy="6858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00"/>
                            </p:stCondLst>
                            <p:childTnLst>
                              <p:par>
                                <p:cTn id="21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3B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摄图网_500565596_西湖夜景（非企业商用）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8481" y="1623293"/>
            <a:ext cx="4850130" cy="3032125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2"/>
            </p:custDataLst>
          </p:nvPr>
        </p:nvSpPr>
        <p:spPr>
          <a:xfrm>
            <a:off x="880745" y="1852930"/>
            <a:ext cx="20269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遵循的原则：</a:t>
            </a:r>
          </a:p>
        </p:txBody>
      </p:sp>
      <p:sp>
        <p:nvSpPr>
          <p:cNvPr id="26" name="文本框 25"/>
          <p:cNvSpPr txBox="1"/>
          <p:nvPr>
            <p:custDataLst>
              <p:tags r:id="rId3"/>
            </p:custDataLst>
          </p:nvPr>
        </p:nvSpPr>
        <p:spPr>
          <a:xfrm>
            <a:off x="1106805" y="2316480"/>
            <a:ext cx="214503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●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目标导向</a:t>
            </a:r>
          </a:p>
          <a:p>
            <a:pPr algn="l">
              <a:lnSpc>
                <a:spcPct val="200000"/>
              </a:lnSpc>
            </a:pPr>
            <a:r>
              <a:rPr lang="en-US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●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分工协作</a:t>
            </a:r>
          </a:p>
          <a:p>
            <a:pPr algn="l">
              <a:lnSpc>
                <a:spcPct val="200000"/>
              </a:lnSpc>
            </a:pPr>
            <a:r>
              <a:rPr lang="en-US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●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责权对等</a:t>
            </a:r>
          </a:p>
          <a:p>
            <a:pPr algn="l">
              <a:lnSpc>
                <a:spcPct val="200000"/>
              </a:lnSpc>
            </a:pPr>
            <a:r>
              <a:rPr lang="en-US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●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幅度合理</a:t>
            </a:r>
          </a:p>
          <a:p>
            <a:pPr algn="l">
              <a:lnSpc>
                <a:spcPct val="200000"/>
              </a:lnSpc>
            </a:pPr>
            <a:r>
              <a:rPr lang="en-US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●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人岗匹配</a:t>
            </a:r>
          </a:p>
          <a:p>
            <a:pPr algn="l">
              <a:lnSpc>
                <a:spcPct val="200000"/>
              </a:lnSpc>
            </a:pPr>
            <a:r>
              <a:rPr lang="en-US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●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经济高效</a:t>
            </a:r>
          </a:p>
        </p:txBody>
      </p:sp>
      <p:pic>
        <p:nvPicPr>
          <p:cNvPr id="11" name="图片 10" descr="0022"/>
          <p:cNvPicPr>
            <a:picLocks noChangeAspect="1"/>
          </p:cNvPicPr>
          <p:nvPr/>
        </p:nvPicPr>
        <p:blipFill>
          <a:blip r:embed="rId8"/>
          <a:srcRect t="16477" b="60606"/>
          <a:stretch>
            <a:fillRect/>
          </a:stretch>
        </p:blipFill>
        <p:spPr>
          <a:xfrm rot="1200000">
            <a:off x="-1330325" y="5578475"/>
            <a:ext cx="5746115" cy="1976120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183515" y="201930"/>
            <a:ext cx="3656965" cy="694055"/>
            <a:chOff x="1221" y="949"/>
            <a:chExt cx="5759" cy="1093"/>
          </a:xfrm>
        </p:grpSpPr>
        <p:grpSp>
          <p:nvGrpSpPr>
            <p:cNvPr id="20" name="组合 1"/>
            <p:cNvGrpSpPr/>
            <p:nvPr/>
          </p:nvGrpSpPr>
          <p:grpSpPr>
            <a:xfrm>
              <a:off x="1221" y="949"/>
              <a:ext cx="5631" cy="1025"/>
              <a:chOff x="2171" y="2400"/>
              <a:chExt cx="4402" cy="801"/>
            </a:xfrm>
          </p:grpSpPr>
          <p:sp>
            <p:nvSpPr>
              <p:cNvPr id="27" name="圆角矩形 26"/>
              <p:cNvSpPr/>
              <p:nvPr/>
            </p:nvSpPr>
            <p:spPr>
              <a:xfrm>
                <a:off x="2233" y="2400"/>
                <a:ext cx="4340" cy="801"/>
              </a:xfrm>
              <a:prstGeom prst="roundRect">
                <a:avLst>
                  <a:gd name="adj" fmla="val 50000"/>
                </a:avLst>
              </a:prstGeom>
              <a:solidFill>
                <a:srgbClr val="FFD699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圆角矩形 27"/>
              <p:cNvSpPr/>
              <p:nvPr/>
            </p:nvSpPr>
            <p:spPr>
              <a:xfrm>
                <a:off x="2171" y="2400"/>
                <a:ext cx="1226" cy="80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iconfont-11845-5652772"/>
              <p:cNvSpPr>
                <a:spLocks noChangeAspect="1"/>
              </p:cNvSpPr>
              <p:nvPr/>
            </p:nvSpPr>
            <p:spPr bwMode="auto">
              <a:xfrm>
                <a:off x="2554" y="2571"/>
                <a:ext cx="459" cy="459"/>
              </a:xfrm>
              <a:custGeom>
                <a:avLst/>
                <a:gdLst>
                  <a:gd name="T0" fmla="*/ 5615 w 11230"/>
                  <a:gd name="T1" fmla="*/ 9827 h 11230"/>
                  <a:gd name="T2" fmla="*/ 4565 w 11230"/>
                  <a:gd name="T3" fmla="*/ 9738 h 11230"/>
                  <a:gd name="T4" fmla="*/ 2105 w 11230"/>
                  <a:gd name="T5" fmla="*/ 11230 h 11230"/>
                  <a:gd name="T6" fmla="*/ 2105 w 11230"/>
                  <a:gd name="T7" fmla="*/ 8746 h 11230"/>
                  <a:gd name="T8" fmla="*/ 0 w 11230"/>
                  <a:gd name="T9" fmla="*/ 4913 h 11230"/>
                  <a:gd name="T10" fmla="*/ 5615 w 11230"/>
                  <a:gd name="T11" fmla="*/ 0 h 11230"/>
                  <a:gd name="T12" fmla="*/ 11230 w 11230"/>
                  <a:gd name="T13" fmla="*/ 4913 h 11230"/>
                  <a:gd name="T14" fmla="*/ 5615 w 11230"/>
                  <a:gd name="T15" fmla="*/ 9827 h 11230"/>
                  <a:gd name="T16" fmla="*/ 5615 w 11230"/>
                  <a:gd name="T17" fmla="*/ 702 h 11230"/>
                  <a:gd name="T18" fmla="*/ 702 w 11230"/>
                  <a:gd name="T19" fmla="*/ 4913 h 11230"/>
                  <a:gd name="T20" fmla="*/ 2799 w 11230"/>
                  <a:gd name="T21" fmla="*/ 8361 h 11230"/>
                  <a:gd name="T22" fmla="*/ 2776 w 11230"/>
                  <a:gd name="T23" fmla="*/ 9989 h 11230"/>
                  <a:gd name="T24" fmla="*/ 4429 w 11230"/>
                  <a:gd name="T25" fmla="*/ 8996 h 11230"/>
                  <a:gd name="T26" fmla="*/ 5615 w 11230"/>
                  <a:gd name="T27" fmla="*/ 9125 h 11230"/>
                  <a:gd name="T28" fmla="*/ 10528 w 11230"/>
                  <a:gd name="T29" fmla="*/ 4913 h 11230"/>
                  <a:gd name="T30" fmla="*/ 5615 w 11230"/>
                  <a:gd name="T31" fmla="*/ 702 h 11230"/>
                  <a:gd name="T32" fmla="*/ 8423 w 11230"/>
                  <a:gd name="T33" fmla="*/ 5615 h 11230"/>
                  <a:gd name="T34" fmla="*/ 7721 w 11230"/>
                  <a:gd name="T35" fmla="*/ 4913 h 11230"/>
                  <a:gd name="T36" fmla="*/ 8423 w 11230"/>
                  <a:gd name="T37" fmla="*/ 4211 h 11230"/>
                  <a:gd name="T38" fmla="*/ 9125 w 11230"/>
                  <a:gd name="T39" fmla="*/ 4913 h 11230"/>
                  <a:gd name="T40" fmla="*/ 8423 w 11230"/>
                  <a:gd name="T41" fmla="*/ 5615 h 11230"/>
                  <a:gd name="T42" fmla="*/ 5615 w 11230"/>
                  <a:gd name="T43" fmla="*/ 5615 h 11230"/>
                  <a:gd name="T44" fmla="*/ 4913 w 11230"/>
                  <a:gd name="T45" fmla="*/ 4913 h 11230"/>
                  <a:gd name="T46" fmla="*/ 5615 w 11230"/>
                  <a:gd name="T47" fmla="*/ 4211 h 11230"/>
                  <a:gd name="T48" fmla="*/ 6317 w 11230"/>
                  <a:gd name="T49" fmla="*/ 4913 h 11230"/>
                  <a:gd name="T50" fmla="*/ 5615 w 11230"/>
                  <a:gd name="T51" fmla="*/ 5615 h 11230"/>
                  <a:gd name="T52" fmla="*/ 2807 w 11230"/>
                  <a:gd name="T53" fmla="*/ 5615 h 11230"/>
                  <a:gd name="T54" fmla="*/ 2105 w 11230"/>
                  <a:gd name="T55" fmla="*/ 4913 h 11230"/>
                  <a:gd name="T56" fmla="*/ 2807 w 11230"/>
                  <a:gd name="T57" fmla="*/ 4211 h 11230"/>
                  <a:gd name="T58" fmla="*/ 3509 w 11230"/>
                  <a:gd name="T59" fmla="*/ 4913 h 11230"/>
                  <a:gd name="T60" fmla="*/ 2807 w 11230"/>
                  <a:gd name="T61" fmla="*/ 5615 h 11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1230" h="11230">
                    <a:moveTo>
                      <a:pt x="5615" y="9827"/>
                    </a:moveTo>
                    <a:cubicBezTo>
                      <a:pt x="5256" y="9827"/>
                      <a:pt x="4906" y="9794"/>
                      <a:pt x="4565" y="9738"/>
                    </a:cubicBezTo>
                    <a:lnTo>
                      <a:pt x="2105" y="11230"/>
                    </a:lnTo>
                    <a:lnTo>
                      <a:pt x="2105" y="8746"/>
                    </a:lnTo>
                    <a:cubicBezTo>
                      <a:pt x="823" y="7845"/>
                      <a:pt x="0" y="6464"/>
                      <a:pt x="0" y="4913"/>
                    </a:cubicBezTo>
                    <a:cubicBezTo>
                      <a:pt x="0" y="2200"/>
                      <a:pt x="2514" y="0"/>
                      <a:pt x="5615" y="0"/>
                    </a:cubicBezTo>
                    <a:cubicBezTo>
                      <a:pt x="8716" y="0"/>
                      <a:pt x="11230" y="2200"/>
                      <a:pt x="11230" y="4913"/>
                    </a:cubicBezTo>
                    <a:cubicBezTo>
                      <a:pt x="11230" y="7627"/>
                      <a:pt x="8716" y="9827"/>
                      <a:pt x="5615" y="9827"/>
                    </a:cubicBezTo>
                    <a:close/>
                    <a:moveTo>
                      <a:pt x="5615" y="702"/>
                    </a:moveTo>
                    <a:cubicBezTo>
                      <a:pt x="2901" y="702"/>
                      <a:pt x="702" y="2588"/>
                      <a:pt x="702" y="4913"/>
                    </a:cubicBezTo>
                    <a:cubicBezTo>
                      <a:pt x="702" y="6340"/>
                      <a:pt x="1532" y="7600"/>
                      <a:pt x="2799" y="8361"/>
                    </a:cubicBezTo>
                    <a:lnTo>
                      <a:pt x="2776" y="9989"/>
                    </a:lnTo>
                    <a:lnTo>
                      <a:pt x="4429" y="8996"/>
                    </a:lnTo>
                    <a:cubicBezTo>
                      <a:pt x="4809" y="9077"/>
                      <a:pt x="5205" y="9125"/>
                      <a:pt x="5615" y="9125"/>
                    </a:cubicBezTo>
                    <a:cubicBezTo>
                      <a:pt x="8329" y="9125"/>
                      <a:pt x="10528" y="7239"/>
                      <a:pt x="10528" y="4913"/>
                    </a:cubicBezTo>
                    <a:cubicBezTo>
                      <a:pt x="10528" y="2588"/>
                      <a:pt x="8329" y="702"/>
                      <a:pt x="5615" y="702"/>
                    </a:cubicBezTo>
                    <a:close/>
                    <a:moveTo>
                      <a:pt x="8423" y="5615"/>
                    </a:moveTo>
                    <a:cubicBezTo>
                      <a:pt x="8035" y="5615"/>
                      <a:pt x="7721" y="5301"/>
                      <a:pt x="7721" y="4913"/>
                    </a:cubicBezTo>
                    <a:cubicBezTo>
                      <a:pt x="7721" y="4526"/>
                      <a:pt x="8035" y="4211"/>
                      <a:pt x="8423" y="4211"/>
                    </a:cubicBezTo>
                    <a:cubicBezTo>
                      <a:pt x="8810" y="4211"/>
                      <a:pt x="9125" y="4526"/>
                      <a:pt x="9125" y="4913"/>
                    </a:cubicBezTo>
                    <a:cubicBezTo>
                      <a:pt x="9125" y="5301"/>
                      <a:pt x="8810" y="5615"/>
                      <a:pt x="8423" y="5615"/>
                    </a:cubicBezTo>
                    <a:close/>
                    <a:moveTo>
                      <a:pt x="5615" y="5615"/>
                    </a:moveTo>
                    <a:cubicBezTo>
                      <a:pt x="5227" y="5615"/>
                      <a:pt x="4913" y="5301"/>
                      <a:pt x="4913" y="4913"/>
                    </a:cubicBezTo>
                    <a:cubicBezTo>
                      <a:pt x="4913" y="4526"/>
                      <a:pt x="5227" y="4211"/>
                      <a:pt x="5615" y="4211"/>
                    </a:cubicBezTo>
                    <a:cubicBezTo>
                      <a:pt x="6003" y="4211"/>
                      <a:pt x="6317" y="4526"/>
                      <a:pt x="6317" y="4913"/>
                    </a:cubicBezTo>
                    <a:cubicBezTo>
                      <a:pt x="6317" y="5301"/>
                      <a:pt x="6003" y="5615"/>
                      <a:pt x="5615" y="5615"/>
                    </a:cubicBezTo>
                    <a:close/>
                    <a:moveTo>
                      <a:pt x="2807" y="5615"/>
                    </a:moveTo>
                    <a:cubicBezTo>
                      <a:pt x="2420" y="5615"/>
                      <a:pt x="2105" y="5301"/>
                      <a:pt x="2105" y="4913"/>
                    </a:cubicBezTo>
                    <a:cubicBezTo>
                      <a:pt x="2105" y="4526"/>
                      <a:pt x="2420" y="4211"/>
                      <a:pt x="2807" y="4211"/>
                    </a:cubicBezTo>
                    <a:cubicBezTo>
                      <a:pt x="3195" y="4211"/>
                      <a:pt x="3509" y="4526"/>
                      <a:pt x="3509" y="4913"/>
                    </a:cubicBezTo>
                    <a:cubicBezTo>
                      <a:pt x="3509" y="5301"/>
                      <a:pt x="3195" y="5615"/>
                      <a:pt x="2807" y="5615"/>
                    </a:cubicBezTo>
                    <a:close/>
                  </a:path>
                </a:pathLst>
              </a:custGeom>
              <a:solidFill>
                <a:srgbClr val="0D3B5A"/>
              </a:solidFill>
              <a:ln>
                <a:noFill/>
              </a:ln>
            </p:spPr>
          </p:sp>
        </p:grpSp>
        <p:sp>
          <p:nvSpPr>
            <p:cNvPr id="30" name="文本框 29"/>
            <p:cNvSpPr txBox="1"/>
            <p:nvPr/>
          </p:nvSpPr>
          <p:spPr>
            <a:xfrm>
              <a:off x="2675" y="1026"/>
              <a:ext cx="430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Part1 </a:t>
              </a:r>
              <a:r>
                <a:rPr lang="zh-CN" altLang="en-US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概念</a:t>
              </a:r>
            </a:p>
          </p:txBody>
        </p:sp>
      </p:grp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3828415" y="1852930"/>
            <a:ext cx="26873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着力解决的问题：</a:t>
            </a:r>
          </a:p>
        </p:txBody>
      </p:sp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4068445" y="2724785"/>
            <a:ext cx="245745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●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岗位如何设计</a:t>
            </a:r>
          </a:p>
          <a:p>
            <a:pPr algn="l">
              <a:lnSpc>
                <a:spcPct val="200000"/>
              </a:lnSpc>
            </a:pPr>
            <a:r>
              <a:rPr lang="en-US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●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部门如何设立</a:t>
            </a:r>
          </a:p>
          <a:p>
            <a:pPr algn="l">
              <a:lnSpc>
                <a:spcPct val="200000"/>
              </a:lnSpc>
            </a:pPr>
            <a:r>
              <a:rPr lang="en-US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●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sym typeface="+mn-ea"/>
              </a:rPr>
              <a:t>组织层次如何划分</a:t>
            </a:r>
          </a:p>
        </p:txBody>
      </p:sp>
      <p:pic>
        <p:nvPicPr>
          <p:cNvPr id="23" name="图片 22" descr="屏幕截图 2025-10-25 11265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27095" y="4881880"/>
            <a:ext cx="8065135" cy="70802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3251835" y="5932170"/>
            <a:ext cx="798449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266700">
              <a:spcBef>
                <a:spcPct val="0"/>
              </a:spcBef>
              <a:spcAft>
                <a:spcPct val="0"/>
              </a:spcAft>
              <a:buFont typeface="Wingdings" panose="05000000000000000000" charset="0"/>
              <a:buChar char="Ø"/>
            </a:pPr>
            <a:r>
              <a:rPr lang="zh-CN" altLang="en-US" sz="24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三个步骤不是一次性的，而是贯彻组织发展全过程。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/>
      <p:bldP spid="26" grpId="1"/>
      <p:bldP spid="13" grpId="1"/>
      <p:bldP spid="1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3B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22"/>
          <p:cNvPicPr>
            <a:picLocks noChangeAspect="1"/>
          </p:cNvPicPr>
          <p:nvPr/>
        </p:nvPicPr>
        <p:blipFill>
          <a:blip r:embed="rId4"/>
          <a:srcRect l="9273" t="45581" r="1222" b="31155"/>
          <a:stretch>
            <a:fillRect/>
          </a:stretch>
        </p:blipFill>
        <p:spPr>
          <a:xfrm rot="18960000">
            <a:off x="7927340" y="4366895"/>
            <a:ext cx="7903845" cy="305689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183515" y="1487170"/>
            <a:ext cx="11932920" cy="52114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000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岗位设计</a:t>
            </a: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：用一定的方法将各项任务结合起来，形成一组有限的工作，以构成一个完整岗位的过程。</a:t>
            </a:r>
          </a:p>
          <a:p>
            <a:pPr marL="285750" indent="-28575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主要包括工作内容、工作职责和工作关系的设计三个方面。</a:t>
            </a:r>
          </a:p>
          <a:p>
            <a:pPr marL="285750" indent="-28575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常用五个维度描述</a:t>
            </a:r>
            <a:r>
              <a:rPr lang="zh-CN" altLang="en-US" sz="2000" b="1" dirty="0">
                <a:solidFill>
                  <a:srgbClr val="FF0000"/>
                </a:solidFill>
                <a:latin typeface="汉仪正圆-55W" panose="00020600040101010101" charset="-122"/>
                <a:ea typeface="汉仪正圆-55W" panose="00020600040101010101" charset="-122"/>
              </a:rPr>
              <a:t>岗位的主要特征</a:t>
            </a: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：</a:t>
            </a:r>
          </a:p>
          <a:p>
            <a:pPr marL="680085" indent="-285750" algn="l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技能多样性</a:t>
            </a:r>
            <a:r>
              <a:rPr lang="zh-CN" altLang="en-US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：多种技能从事多种不同活动的程度</a:t>
            </a:r>
          </a:p>
          <a:p>
            <a:pPr marL="680085" indent="-285750" algn="l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任务同一性</a:t>
            </a:r>
            <a:r>
              <a:rPr lang="zh-CN" altLang="en-US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：完成全部工作具有完整性的程度</a:t>
            </a:r>
          </a:p>
          <a:p>
            <a:pPr marL="680085" indent="-285750" algn="l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任务重要性</a:t>
            </a:r>
            <a:r>
              <a:rPr lang="zh-CN" altLang="en-US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：对其他人的工作、生活具有实质性影响的程度</a:t>
            </a:r>
          </a:p>
          <a:p>
            <a:pPr marL="680085" indent="-285750" algn="l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工作自主性</a:t>
            </a:r>
            <a:r>
              <a:rPr lang="zh-CN" altLang="en-US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：员工在安排工作进度和决定执行程序方面提供的实质性自由、独立、自主程度</a:t>
            </a:r>
          </a:p>
          <a:p>
            <a:pPr marL="680085" indent="-285750" algn="l" fontAlgn="auto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工作反馈性</a:t>
            </a:r>
            <a:r>
              <a:rPr lang="zh-CN" altLang="en-US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：工作时所能获得的有关其绩效信息的直接和清晰程度</a:t>
            </a:r>
          </a:p>
          <a:p>
            <a:pPr marL="285750" indent="-28575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几种</a:t>
            </a:r>
            <a:r>
              <a:rPr lang="zh-CN" altLang="en-US" sz="2000" b="1" dirty="0">
                <a:solidFill>
                  <a:srgbClr val="FF0000"/>
                </a:solidFill>
                <a:latin typeface="汉仪正圆-55W" panose="00020600040101010101" charset="-122"/>
                <a:ea typeface="汉仪正圆-55W" panose="00020600040101010101" charset="-122"/>
              </a:rPr>
              <a:t>岗位设计的方法</a:t>
            </a: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：</a:t>
            </a:r>
          </a:p>
          <a:p>
            <a:pPr marL="680085" indent="-285750" algn="l" fontAlgn="auto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工作专门化</a:t>
            </a:r>
            <a:r>
              <a:rPr lang="zh-CN" altLang="en-US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。有助于提高员工熟练度，提高工作效率和绩效，但过于专业化的工作会使工作内容枯燥乏味。</a:t>
            </a:r>
          </a:p>
          <a:p>
            <a:pPr marL="680085" indent="-285750" algn="l" fontAlgn="auto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工作扩大化</a:t>
            </a:r>
            <a:r>
              <a:rPr lang="zh-CN" altLang="en-US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。更全面调动员工能力，虽克服专业化缺乏多样性的问题，但并不一定给员工提供更大的挑战性和工作意义。</a:t>
            </a:r>
          </a:p>
          <a:p>
            <a:pPr marL="680085" indent="-285750" algn="l" fontAlgn="auto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工作丰富化</a:t>
            </a:r>
            <a:r>
              <a:rPr lang="zh-CN" altLang="en-US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。加深工作深度，赋予员工更大责任、自主权、控制权，使工作更有意义。</a:t>
            </a:r>
          </a:p>
          <a:p>
            <a:pPr marL="680085" indent="-285750" algn="l" fontAlgn="auto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sz="1600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岗位轮换</a:t>
            </a:r>
            <a:r>
              <a:rPr lang="zh-CN" altLang="en-US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。让员工积累工作经验，培养全面的管理人才。</a:t>
            </a:r>
          </a:p>
          <a:p>
            <a:pPr indent="0" algn="l" fontAlgn="auto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1600" b="1" dirty="0">
              <a:solidFill>
                <a:schemeClr val="accent4">
                  <a:lumMod val="60000"/>
                  <a:lumOff val="40000"/>
                </a:schemeClr>
              </a:solidFill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83515" y="201930"/>
            <a:ext cx="6777355" cy="1285875"/>
            <a:chOff x="1221" y="949"/>
            <a:chExt cx="6601" cy="1140"/>
          </a:xfrm>
        </p:grpSpPr>
        <p:grpSp>
          <p:nvGrpSpPr>
            <p:cNvPr id="20" name="组合 1"/>
            <p:cNvGrpSpPr/>
            <p:nvPr/>
          </p:nvGrpSpPr>
          <p:grpSpPr>
            <a:xfrm>
              <a:off x="1221" y="949"/>
              <a:ext cx="5631" cy="1025"/>
              <a:chOff x="2171" y="2400"/>
              <a:chExt cx="4402" cy="801"/>
            </a:xfrm>
          </p:grpSpPr>
          <p:sp>
            <p:nvSpPr>
              <p:cNvPr id="9" name="圆角矩形 8"/>
              <p:cNvSpPr/>
              <p:nvPr/>
            </p:nvSpPr>
            <p:spPr>
              <a:xfrm>
                <a:off x="2233" y="2400"/>
                <a:ext cx="4340" cy="801"/>
              </a:xfrm>
              <a:prstGeom prst="roundRect">
                <a:avLst>
                  <a:gd name="adj" fmla="val 50000"/>
                </a:avLst>
              </a:prstGeom>
              <a:solidFill>
                <a:srgbClr val="FFD699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圆角矩形 9"/>
              <p:cNvSpPr/>
              <p:nvPr/>
            </p:nvSpPr>
            <p:spPr>
              <a:xfrm>
                <a:off x="2171" y="2400"/>
                <a:ext cx="1226" cy="80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iconfont-11845-5652772"/>
              <p:cNvSpPr>
                <a:spLocks noChangeAspect="1"/>
              </p:cNvSpPr>
              <p:nvPr/>
            </p:nvSpPr>
            <p:spPr bwMode="auto">
              <a:xfrm>
                <a:off x="2554" y="2571"/>
                <a:ext cx="459" cy="459"/>
              </a:xfrm>
              <a:custGeom>
                <a:avLst/>
                <a:gdLst>
                  <a:gd name="T0" fmla="*/ 5615 w 11230"/>
                  <a:gd name="T1" fmla="*/ 9827 h 11230"/>
                  <a:gd name="T2" fmla="*/ 4565 w 11230"/>
                  <a:gd name="T3" fmla="*/ 9738 h 11230"/>
                  <a:gd name="T4" fmla="*/ 2105 w 11230"/>
                  <a:gd name="T5" fmla="*/ 11230 h 11230"/>
                  <a:gd name="T6" fmla="*/ 2105 w 11230"/>
                  <a:gd name="T7" fmla="*/ 8746 h 11230"/>
                  <a:gd name="T8" fmla="*/ 0 w 11230"/>
                  <a:gd name="T9" fmla="*/ 4913 h 11230"/>
                  <a:gd name="T10" fmla="*/ 5615 w 11230"/>
                  <a:gd name="T11" fmla="*/ 0 h 11230"/>
                  <a:gd name="T12" fmla="*/ 11230 w 11230"/>
                  <a:gd name="T13" fmla="*/ 4913 h 11230"/>
                  <a:gd name="T14" fmla="*/ 5615 w 11230"/>
                  <a:gd name="T15" fmla="*/ 9827 h 11230"/>
                  <a:gd name="T16" fmla="*/ 5615 w 11230"/>
                  <a:gd name="T17" fmla="*/ 702 h 11230"/>
                  <a:gd name="T18" fmla="*/ 702 w 11230"/>
                  <a:gd name="T19" fmla="*/ 4913 h 11230"/>
                  <a:gd name="T20" fmla="*/ 2799 w 11230"/>
                  <a:gd name="T21" fmla="*/ 8361 h 11230"/>
                  <a:gd name="T22" fmla="*/ 2776 w 11230"/>
                  <a:gd name="T23" fmla="*/ 9989 h 11230"/>
                  <a:gd name="T24" fmla="*/ 4429 w 11230"/>
                  <a:gd name="T25" fmla="*/ 8996 h 11230"/>
                  <a:gd name="T26" fmla="*/ 5615 w 11230"/>
                  <a:gd name="T27" fmla="*/ 9125 h 11230"/>
                  <a:gd name="T28" fmla="*/ 10528 w 11230"/>
                  <a:gd name="T29" fmla="*/ 4913 h 11230"/>
                  <a:gd name="T30" fmla="*/ 5615 w 11230"/>
                  <a:gd name="T31" fmla="*/ 702 h 11230"/>
                  <a:gd name="T32" fmla="*/ 8423 w 11230"/>
                  <a:gd name="T33" fmla="*/ 5615 h 11230"/>
                  <a:gd name="T34" fmla="*/ 7721 w 11230"/>
                  <a:gd name="T35" fmla="*/ 4913 h 11230"/>
                  <a:gd name="T36" fmla="*/ 8423 w 11230"/>
                  <a:gd name="T37" fmla="*/ 4211 h 11230"/>
                  <a:gd name="T38" fmla="*/ 9125 w 11230"/>
                  <a:gd name="T39" fmla="*/ 4913 h 11230"/>
                  <a:gd name="T40" fmla="*/ 8423 w 11230"/>
                  <a:gd name="T41" fmla="*/ 5615 h 11230"/>
                  <a:gd name="T42" fmla="*/ 5615 w 11230"/>
                  <a:gd name="T43" fmla="*/ 5615 h 11230"/>
                  <a:gd name="T44" fmla="*/ 4913 w 11230"/>
                  <a:gd name="T45" fmla="*/ 4913 h 11230"/>
                  <a:gd name="T46" fmla="*/ 5615 w 11230"/>
                  <a:gd name="T47" fmla="*/ 4211 h 11230"/>
                  <a:gd name="T48" fmla="*/ 6317 w 11230"/>
                  <a:gd name="T49" fmla="*/ 4913 h 11230"/>
                  <a:gd name="T50" fmla="*/ 5615 w 11230"/>
                  <a:gd name="T51" fmla="*/ 5615 h 11230"/>
                  <a:gd name="T52" fmla="*/ 2807 w 11230"/>
                  <a:gd name="T53" fmla="*/ 5615 h 11230"/>
                  <a:gd name="T54" fmla="*/ 2105 w 11230"/>
                  <a:gd name="T55" fmla="*/ 4913 h 11230"/>
                  <a:gd name="T56" fmla="*/ 2807 w 11230"/>
                  <a:gd name="T57" fmla="*/ 4211 h 11230"/>
                  <a:gd name="T58" fmla="*/ 3509 w 11230"/>
                  <a:gd name="T59" fmla="*/ 4913 h 11230"/>
                  <a:gd name="T60" fmla="*/ 2807 w 11230"/>
                  <a:gd name="T61" fmla="*/ 5615 h 11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1230" h="11230">
                    <a:moveTo>
                      <a:pt x="5615" y="9827"/>
                    </a:moveTo>
                    <a:cubicBezTo>
                      <a:pt x="5256" y="9827"/>
                      <a:pt x="4906" y="9794"/>
                      <a:pt x="4565" y="9738"/>
                    </a:cubicBezTo>
                    <a:lnTo>
                      <a:pt x="2105" y="11230"/>
                    </a:lnTo>
                    <a:lnTo>
                      <a:pt x="2105" y="8746"/>
                    </a:lnTo>
                    <a:cubicBezTo>
                      <a:pt x="823" y="7845"/>
                      <a:pt x="0" y="6464"/>
                      <a:pt x="0" y="4913"/>
                    </a:cubicBezTo>
                    <a:cubicBezTo>
                      <a:pt x="0" y="2200"/>
                      <a:pt x="2514" y="0"/>
                      <a:pt x="5615" y="0"/>
                    </a:cubicBezTo>
                    <a:cubicBezTo>
                      <a:pt x="8716" y="0"/>
                      <a:pt x="11230" y="2200"/>
                      <a:pt x="11230" y="4913"/>
                    </a:cubicBezTo>
                    <a:cubicBezTo>
                      <a:pt x="11230" y="7627"/>
                      <a:pt x="8716" y="9827"/>
                      <a:pt x="5615" y="9827"/>
                    </a:cubicBezTo>
                    <a:close/>
                    <a:moveTo>
                      <a:pt x="5615" y="702"/>
                    </a:moveTo>
                    <a:cubicBezTo>
                      <a:pt x="2901" y="702"/>
                      <a:pt x="702" y="2588"/>
                      <a:pt x="702" y="4913"/>
                    </a:cubicBezTo>
                    <a:cubicBezTo>
                      <a:pt x="702" y="6340"/>
                      <a:pt x="1532" y="7600"/>
                      <a:pt x="2799" y="8361"/>
                    </a:cubicBezTo>
                    <a:lnTo>
                      <a:pt x="2776" y="9989"/>
                    </a:lnTo>
                    <a:lnTo>
                      <a:pt x="4429" y="8996"/>
                    </a:lnTo>
                    <a:cubicBezTo>
                      <a:pt x="4809" y="9077"/>
                      <a:pt x="5205" y="9125"/>
                      <a:pt x="5615" y="9125"/>
                    </a:cubicBezTo>
                    <a:cubicBezTo>
                      <a:pt x="8329" y="9125"/>
                      <a:pt x="10528" y="7239"/>
                      <a:pt x="10528" y="4913"/>
                    </a:cubicBezTo>
                    <a:cubicBezTo>
                      <a:pt x="10528" y="2588"/>
                      <a:pt x="8329" y="702"/>
                      <a:pt x="5615" y="702"/>
                    </a:cubicBezTo>
                    <a:close/>
                    <a:moveTo>
                      <a:pt x="8423" y="5615"/>
                    </a:moveTo>
                    <a:cubicBezTo>
                      <a:pt x="8035" y="5615"/>
                      <a:pt x="7721" y="5301"/>
                      <a:pt x="7721" y="4913"/>
                    </a:cubicBezTo>
                    <a:cubicBezTo>
                      <a:pt x="7721" y="4526"/>
                      <a:pt x="8035" y="4211"/>
                      <a:pt x="8423" y="4211"/>
                    </a:cubicBezTo>
                    <a:cubicBezTo>
                      <a:pt x="8810" y="4211"/>
                      <a:pt x="9125" y="4526"/>
                      <a:pt x="9125" y="4913"/>
                    </a:cubicBezTo>
                    <a:cubicBezTo>
                      <a:pt x="9125" y="5301"/>
                      <a:pt x="8810" y="5615"/>
                      <a:pt x="8423" y="5615"/>
                    </a:cubicBezTo>
                    <a:close/>
                    <a:moveTo>
                      <a:pt x="5615" y="5615"/>
                    </a:moveTo>
                    <a:cubicBezTo>
                      <a:pt x="5227" y="5615"/>
                      <a:pt x="4913" y="5301"/>
                      <a:pt x="4913" y="4913"/>
                    </a:cubicBezTo>
                    <a:cubicBezTo>
                      <a:pt x="4913" y="4526"/>
                      <a:pt x="5227" y="4211"/>
                      <a:pt x="5615" y="4211"/>
                    </a:cubicBezTo>
                    <a:cubicBezTo>
                      <a:pt x="6003" y="4211"/>
                      <a:pt x="6317" y="4526"/>
                      <a:pt x="6317" y="4913"/>
                    </a:cubicBezTo>
                    <a:cubicBezTo>
                      <a:pt x="6317" y="5301"/>
                      <a:pt x="6003" y="5615"/>
                      <a:pt x="5615" y="5615"/>
                    </a:cubicBezTo>
                    <a:close/>
                    <a:moveTo>
                      <a:pt x="2807" y="5615"/>
                    </a:moveTo>
                    <a:cubicBezTo>
                      <a:pt x="2420" y="5615"/>
                      <a:pt x="2105" y="5301"/>
                      <a:pt x="2105" y="4913"/>
                    </a:cubicBezTo>
                    <a:cubicBezTo>
                      <a:pt x="2105" y="4526"/>
                      <a:pt x="2420" y="4211"/>
                      <a:pt x="2807" y="4211"/>
                    </a:cubicBezTo>
                    <a:cubicBezTo>
                      <a:pt x="3195" y="4211"/>
                      <a:pt x="3509" y="4526"/>
                      <a:pt x="3509" y="4913"/>
                    </a:cubicBezTo>
                    <a:cubicBezTo>
                      <a:pt x="3509" y="5301"/>
                      <a:pt x="3195" y="5615"/>
                      <a:pt x="2807" y="5615"/>
                    </a:cubicBezTo>
                    <a:close/>
                  </a:path>
                </a:pathLst>
              </a:custGeom>
              <a:solidFill>
                <a:srgbClr val="0D3B5A"/>
              </a:solidFill>
              <a:ln>
                <a:noFill/>
              </a:ln>
            </p:spPr>
          </p:sp>
        </p:grpSp>
        <p:sp>
          <p:nvSpPr>
            <p:cNvPr id="12" name="文本框 11"/>
            <p:cNvSpPr txBox="1"/>
            <p:nvPr/>
          </p:nvSpPr>
          <p:spPr>
            <a:xfrm>
              <a:off x="2675" y="1026"/>
              <a:ext cx="5147" cy="1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Part2 </a:t>
              </a:r>
              <a:r>
                <a:rPr lang="zh-CN" altLang="en-US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过程</a:t>
              </a:r>
            </a:p>
            <a:p>
              <a:pPr algn="l"/>
              <a:r>
                <a:rPr lang="en-US" altLang="zh-CN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     ——</a:t>
              </a:r>
              <a:r>
                <a:rPr lang="zh-CN" altLang="en-US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岗位设计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3B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22"/>
          <p:cNvPicPr>
            <a:picLocks noChangeAspect="1"/>
          </p:cNvPicPr>
          <p:nvPr/>
        </p:nvPicPr>
        <p:blipFill>
          <a:blip r:embed="rId4"/>
          <a:srcRect l="9273" t="45581" r="1222" b="31155"/>
          <a:stretch>
            <a:fillRect/>
          </a:stretch>
        </p:blipFill>
        <p:spPr>
          <a:xfrm rot="18120000">
            <a:off x="7141210" y="3514725"/>
            <a:ext cx="7903845" cy="305689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183515" y="1487170"/>
            <a:ext cx="11932920" cy="52114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 fontAlgn="auto">
              <a:lnSpc>
                <a:spcPct val="150000"/>
              </a:lnSpc>
              <a:spcAft>
                <a:spcPts val="1200"/>
              </a:spcAft>
              <a:buFont typeface="Wingdings" panose="05000000000000000000" charset="0"/>
              <a:buChar char="l"/>
            </a:pPr>
            <a:r>
              <a:rPr lang="zh-CN" altLang="en-US" sz="2400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部门设计</a:t>
            </a:r>
            <a:r>
              <a:rPr lang="zh-CN" alt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：对各种工作加以分类，根据一定的标准把工作和人员组合成若干管理的单元，形成一个个专业化的工作部门。</a:t>
            </a:r>
          </a:p>
          <a:p>
            <a:pPr marL="285750" indent="-285750" algn="l" fontAlgn="auto">
              <a:lnSpc>
                <a:spcPct val="150000"/>
              </a:lnSpc>
              <a:spcAft>
                <a:spcPts val="1200"/>
              </a:spcAft>
              <a:buFont typeface="Wingdings" panose="05000000000000000000" charset="0"/>
              <a:buChar char="l"/>
            </a:pPr>
            <a:r>
              <a:rPr lang="zh-CN" altLang="en-US" sz="2400" b="1" dirty="0">
                <a:solidFill>
                  <a:srgbClr val="FF0000"/>
                </a:solidFill>
                <a:latin typeface="汉仪正圆-55W" panose="00020600040101010101" charset="-122"/>
                <a:ea typeface="汉仪正圆-55W" panose="00020600040101010101" charset="-122"/>
              </a:rPr>
              <a:t>部门设计的方式</a:t>
            </a:r>
          </a:p>
          <a:p>
            <a:pPr marL="680085" indent="-285750" algn="l" fontAlgn="auto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按人数设计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。最原始、最简单，如种族、部落、军队。</a:t>
            </a:r>
          </a:p>
          <a:p>
            <a:pPr marL="680085" indent="-285750" algn="l" fontAlgn="auto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按过程设计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。按产品生产或服务提供所经过的阶段设计，如制造业厂商、连续生产型企业。</a:t>
            </a:r>
          </a:p>
          <a:p>
            <a:pPr marL="680085" indent="-285750" algn="l" fontAlgn="auto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按职能设计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。将从是相同工作的人进行归并，形成生产、采购、营销、财务、人事等部门。</a:t>
            </a:r>
          </a:p>
          <a:p>
            <a:pPr marL="680085" indent="-285750" algn="l" fontAlgn="auto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按产品设计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。根据企业所生产的不同产品种类划分部门。</a:t>
            </a:r>
          </a:p>
          <a:p>
            <a:pPr marL="680085" indent="-285750" algn="l" fontAlgn="auto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按区域设计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。按地理区域设计部门，如全国性或国际性的大型组织/企业。</a:t>
            </a:r>
          </a:p>
          <a:p>
            <a:pPr marL="680085" indent="-285750" algn="l" fontAlgn="auto">
              <a:lnSpc>
                <a:spcPct val="150000"/>
              </a:lnSpc>
              <a:buClrTx/>
              <a:buSzTx/>
              <a:buFont typeface="Wingdings" panose="05000000000000000000" charset="0"/>
              <a:buChar char="Ø"/>
            </a:pPr>
            <a:r>
              <a:rPr lang="zh-CN" altLang="en-US" b="1" dirty="0">
                <a:solidFill>
                  <a:schemeClr val="accent1"/>
                </a:solidFill>
                <a:latin typeface="汉仪正圆-55W" panose="00020600040101010101" charset="-122"/>
                <a:ea typeface="汉仪正圆-55W" panose="00020600040101010101" charset="-122"/>
              </a:rPr>
              <a:t>按顾客设计</a:t>
            </a:r>
            <a:r>
              <a:rPr lang="zh-CN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。针对特殊的顾客而专门设立。</a:t>
            </a:r>
            <a:endParaRPr lang="zh-CN" altLang="en-US" sz="1600" b="1" dirty="0">
              <a:solidFill>
                <a:schemeClr val="accent4">
                  <a:lumMod val="60000"/>
                  <a:lumOff val="40000"/>
                </a:schemeClr>
              </a:solidFill>
              <a:latin typeface="汉仪正圆-55W" panose="00020600040101010101" charset="-122"/>
              <a:ea typeface="汉仪正圆-55W" panose="00020600040101010101" charset="-122"/>
            </a:endParaRPr>
          </a:p>
          <a:p>
            <a:pPr marL="285750" indent="-285750" algn="l" fontAlgn="auto">
              <a:lnSpc>
                <a:spcPct val="150000"/>
              </a:lnSpc>
              <a:spcBef>
                <a:spcPts val="1200"/>
              </a:spcBef>
              <a:buFont typeface="Wingdings" panose="05000000000000000000" charset="0"/>
              <a:buChar char="l"/>
            </a:pPr>
            <a:r>
              <a:rPr lang="zh-CN" alt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实际情况中，企业常常结合自身特点选取</a:t>
            </a:r>
            <a:r>
              <a:rPr lang="en-US" altLang="zh-CN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1-2</a:t>
            </a:r>
            <a:r>
              <a:rPr lang="zh-CN" alt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个原则划分部门。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83515" y="201930"/>
            <a:ext cx="6777355" cy="1285875"/>
            <a:chOff x="1221" y="949"/>
            <a:chExt cx="6601" cy="1140"/>
          </a:xfrm>
        </p:grpSpPr>
        <p:grpSp>
          <p:nvGrpSpPr>
            <p:cNvPr id="20" name="组合 1"/>
            <p:cNvGrpSpPr/>
            <p:nvPr/>
          </p:nvGrpSpPr>
          <p:grpSpPr>
            <a:xfrm>
              <a:off x="1221" y="949"/>
              <a:ext cx="5631" cy="1025"/>
              <a:chOff x="2171" y="2400"/>
              <a:chExt cx="4402" cy="801"/>
            </a:xfrm>
          </p:grpSpPr>
          <p:sp>
            <p:nvSpPr>
              <p:cNvPr id="9" name="圆角矩形 8"/>
              <p:cNvSpPr/>
              <p:nvPr/>
            </p:nvSpPr>
            <p:spPr>
              <a:xfrm>
                <a:off x="2233" y="2400"/>
                <a:ext cx="4340" cy="801"/>
              </a:xfrm>
              <a:prstGeom prst="roundRect">
                <a:avLst>
                  <a:gd name="adj" fmla="val 50000"/>
                </a:avLst>
              </a:prstGeom>
              <a:solidFill>
                <a:srgbClr val="FFD699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圆角矩形 9"/>
              <p:cNvSpPr/>
              <p:nvPr/>
            </p:nvSpPr>
            <p:spPr>
              <a:xfrm>
                <a:off x="2171" y="2400"/>
                <a:ext cx="1226" cy="80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iconfont-11845-5652772"/>
              <p:cNvSpPr>
                <a:spLocks noChangeAspect="1"/>
              </p:cNvSpPr>
              <p:nvPr/>
            </p:nvSpPr>
            <p:spPr bwMode="auto">
              <a:xfrm>
                <a:off x="2554" y="2571"/>
                <a:ext cx="459" cy="459"/>
              </a:xfrm>
              <a:custGeom>
                <a:avLst/>
                <a:gdLst>
                  <a:gd name="T0" fmla="*/ 5615 w 11230"/>
                  <a:gd name="T1" fmla="*/ 9827 h 11230"/>
                  <a:gd name="T2" fmla="*/ 4565 w 11230"/>
                  <a:gd name="T3" fmla="*/ 9738 h 11230"/>
                  <a:gd name="T4" fmla="*/ 2105 w 11230"/>
                  <a:gd name="T5" fmla="*/ 11230 h 11230"/>
                  <a:gd name="T6" fmla="*/ 2105 w 11230"/>
                  <a:gd name="T7" fmla="*/ 8746 h 11230"/>
                  <a:gd name="T8" fmla="*/ 0 w 11230"/>
                  <a:gd name="T9" fmla="*/ 4913 h 11230"/>
                  <a:gd name="T10" fmla="*/ 5615 w 11230"/>
                  <a:gd name="T11" fmla="*/ 0 h 11230"/>
                  <a:gd name="T12" fmla="*/ 11230 w 11230"/>
                  <a:gd name="T13" fmla="*/ 4913 h 11230"/>
                  <a:gd name="T14" fmla="*/ 5615 w 11230"/>
                  <a:gd name="T15" fmla="*/ 9827 h 11230"/>
                  <a:gd name="T16" fmla="*/ 5615 w 11230"/>
                  <a:gd name="T17" fmla="*/ 702 h 11230"/>
                  <a:gd name="T18" fmla="*/ 702 w 11230"/>
                  <a:gd name="T19" fmla="*/ 4913 h 11230"/>
                  <a:gd name="T20" fmla="*/ 2799 w 11230"/>
                  <a:gd name="T21" fmla="*/ 8361 h 11230"/>
                  <a:gd name="T22" fmla="*/ 2776 w 11230"/>
                  <a:gd name="T23" fmla="*/ 9989 h 11230"/>
                  <a:gd name="T24" fmla="*/ 4429 w 11230"/>
                  <a:gd name="T25" fmla="*/ 8996 h 11230"/>
                  <a:gd name="T26" fmla="*/ 5615 w 11230"/>
                  <a:gd name="T27" fmla="*/ 9125 h 11230"/>
                  <a:gd name="T28" fmla="*/ 10528 w 11230"/>
                  <a:gd name="T29" fmla="*/ 4913 h 11230"/>
                  <a:gd name="T30" fmla="*/ 5615 w 11230"/>
                  <a:gd name="T31" fmla="*/ 702 h 11230"/>
                  <a:gd name="T32" fmla="*/ 8423 w 11230"/>
                  <a:gd name="T33" fmla="*/ 5615 h 11230"/>
                  <a:gd name="T34" fmla="*/ 7721 w 11230"/>
                  <a:gd name="T35" fmla="*/ 4913 h 11230"/>
                  <a:gd name="T36" fmla="*/ 8423 w 11230"/>
                  <a:gd name="T37" fmla="*/ 4211 h 11230"/>
                  <a:gd name="T38" fmla="*/ 9125 w 11230"/>
                  <a:gd name="T39" fmla="*/ 4913 h 11230"/>
                  <a:gd name="T40" fmla="*/ 8423 w 11230"/>
                  <a:gd name="T41" fmla="*/ 5615 h 11230"/>
                  <a:gd name="T42" fmla="*/ 5615 w 11230"/>
                  <a:gd name="T43" fmla="*/ 5615 h 11230"/>
                  <a:gd name="T44" fmla="*/ 4913 w 11230"/>
                  <a:gd name="T45" fmla="*/ 4913 h 11230"/>
                  <a:gd name="T46" fmla="*/ 5615 w 11230"/>
                  <a:gd name="T47" fmla="*/ 4211 h 11230"/>
                  <a:gd name="T48" fmla="*/ 6317 w 11230"/>
                  <a:gd name="T49" fmla="*/ 4913 h 11230"/>
                  <a:gd name="T50" fmla="*/ 5615 w 11230"/>
                  <a:gd name="T51" fmla="*/ 5615 h 11230"/>
                  <a:gd name="T52" fmla="*/ 2807 w 11230"/>
                  <a:gd name="T53" fmla="*/ 5615 h 11230"/>
                  <a:gd name="T54" fmla="*/ 2105 w 11230"/>
                  <a:gd name="T55" fmla="*/ 4913 h 11230"/>
                  <a:gd name="T56" fmla="*/ 2807 w 11230"/>
                  <a:gd name="T57" fmla="*/ 4211 h 11230"/>
                  <a:gd name="T58" fmla="*/ 3509 w 11230"/>
                  <a:gd name="T59" fmla="*/ 4913 h 11230"/>
                  <a:gd name="T60" fmla="*/ 2807 w 11230"/>
                  <a:gd name="T61" fmla="*/ 5615 h 11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1230" h="11230">
                    <a:moveTo>
                      <a:pt x="5615" y="9827"/>
                    </a:moveTo>
                    <a:cubicBezTo>
                      <a:pt x="5256" y="9827"/>
                      <a:pt x="4906" y="9794"/>
                      <a:pt x="4565" y="9738"/>
                    </a:cubicBezTo>
                    <a:lnTo>
                      <a:pt x="2105" y="11230"/>
                    </a:lnTo>
                    <a:lnTo>
                      <a:pt x="2105" y="8746"/>
                    </a:lnTo>
                    <a:cubicBezTo>
                      <a:pt x="823" y="7845"/>
                      <a:pt x="0" y="6464"/>
                      <a:pt x="0" y="4913"/>
                    </a:cubicBezTo>
                    <a:cubicBezTo>
                      <a:pt x="0" y="2200"/>
                      <a:pt x="2514" y="0"/>
                      <a:pt x="5615" y="0"/>
                    </a:cubicBezTo>
                    <a:cubicBezTo>
                      <a:pt x="8716" y="0"/>
                      <a:pt x="11230" y="2200"/>
                      <a:pt x="11230" y="4913"/>
                    </a:cubicBezTo>
                    <a:cubicBezTo>
                      <a:pt x="11230" y="7627"/>
                      <a:pt x="8716" y="9827"/>
                      <a:pt x="5615" y="9827"/>
                    </a:cubicBezTo>
                    <a:close/>
                    <a:moveTo>
                      <a:pt x="5615" y="702"/>
                    </a:moveTo>
                    <a:cubicBezTo>
                      <a:pt x="2901" y="702"/>
                      <a:pt x="702" y="2588"/>
                      <a:pt x="702" y="4913"/>
                    </a:cubicBezTo>
                    <a:cubicBezTo>
                      <a:pt x="702" y="6340"/>
                      <a:pt x="1532" y="7600"/>
                      <a:pt x="2799" y="8361"/>
                    </a:cubicBezTo>
                    <a:lnTo>
                      <a:pt x="2776" y="9989"/>
                    </a:lnTo>
                    <a:lnTo>
                      <a:pt x="4429" y="8996"/>
                    </a:lnTo>
                    <a:cubicBezTo>
                      <a:pt x="4809" y="9077"/>
                      <a:pt x="5205" y="9125"/>
                      <a:pt x="5615" y="9125"/>
                    </a:cubicBezTo>
                    <a:cubicBezTo>
                      <a:pt x="8329" y="9125"/>
                      <a:pt x="10528" y="7239"/>
                      <a:pt x="10528" y="4913"/>
                    </a:cubicBezTo>
                    <a:cubicBezTo>
                      <a:pt x="10528" y="2588"/>
                      <a:pt x="8329" y="702"/>
                      <a:pt x="5615" y="702"/>
                    </a:cubicBezTo>
                    <a:close/>
                    <a:moveTo>
                      <a:pt x="8423" y="5615"/>
                    </a:moveTo>
                    <a:cubicBezTo>
                      <a:pt x="8035" y="5615"/>
                      <a:pt x="7721" y="5301"/>
                      <a:pt x="7721" y="4913"/>
                    </a:cubicBezTo>
                    <a:cubicBezTo>
                      <a:pt x="7721" y="4526"/>
                      <a:pt x="8035" y="4211"/>
                      <a:pt x="8423" y="4211"/>
                    </a:cubicBezTo>
                    <a:cubicBezTo>
                      <a:pt x="8810" y="4211"/>
                      <a:pt x="9125" y="4526"/>
                      <a:pt x="9125" y="4913"/>
                    </a:cubicBezTo>
                    <a:cubicBezTo>
                      <a:pt x="9125" y="5301"/>
                      <a:pt x="8810" y="5615"/>
                      <a:pt x="8423" y="5615"/>
                    </a:cubicBezTo>
                    <a:close/>
                    <a:moveTo>
                      <a:pt x="5615" y="5615"/>
                    </a:moveTo>
                    <a:cubicBezTo>
                      <a:pt x="5227" y="5615"/>
                      <a:pt x="4913" y="5301"/>
                      <a:pt x="4913" y="4913"/>
                    </a:cubicBezTo>
                    <a:cubicBezTo>
                      <a:pt x="4913" y="4526"/>
                      <a:pt x="5227" y="4211"/>
                      <a:pt x="5615" y="4211"/>
                    </a:cubicBezTo>
                    <a:cubicBezTo>
                      <a:pt x="6003" y="4211"/>
                      <a:pt x="6317" y="4526"/>
                      <a:pt x="6317" y="4913"/>
                    </a:cubicBezTo>
                    <a:cubicBezTo>
                      <a:pt x="6317" y="5301"/>
                      <a:pt x="6003" y="5615"/>
                      <a:pt x="5615" y="5615"/>
                    </a:cubicBezTo>
                    <a:close/>
                    <a:moveTo>
                      <a:pt x="2807" y="5615"/>
                    </a:moveTo>
                    <a:cubicBezTo>
                      <a:pt x="2420" y="5615"/>
                      <a:pt x="2105" y="5301"/>
                      <a:pt x="2105" y="4913"/>
                    </a:cubicBezTo>
                    <a:cubicBezTo>
                      <a:pt x="2105" y="4526"/>
                      <a:pt x="2420" y="4211"/>
                      <a:pt x="2807" y="4211"/>
                    </a:cubicBezTo>
                    <a:cubicBezTo>
                      <a:pt x="3195" y="4211"/>
                      <a:pt x="3509" y="4526"/>
                      <a:pt x="3509" y="4913"/>
                    </a:cubicBezTo>
                    <a:cubicBezTo>
                      <a:pt x="3509" y="5301"/>
                      <a:pt x="3195" y="5615"/>
                      <a:pt x="2807" y="5615"/>
                    </a:cubicBezTo>
                    <a:close/>
                  </a:path>
                </a:pathLst>
              </a:custGeom>
              <a:solidFill>
                <a:srgbClr val="0D3B5A"/>
              </a:solidFill>
              <a:ln>
                <a:noFill/>
              </a:ln>
            </p:spPr>
          </p:sp>
        </p:grpSp>
        <p:sp>
          <p:nvSpPr>
            <p:cNvPr id="12" name="文本框 11"/>
            <p:cNvSpPr txBox="1"/>
            <p:nvPr/>
          </p:nvSpPr>
          <p:spPr>
            <a:xfrm>
              <a:off x="2675" y="1026"/>
              <a:ext cx="5147" cy="1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Part2 </a:t>
              </a:r>
              <a:r>
                <a:rPr lang="zh-CN" altLang="en-US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过程</a:t>
              </a:r>
            </a:p>
            <a:p>
              <a:pPr algn="l"/>
              <a:r>
                <a:rPr lang="en-US" altLang="zh-CN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     ——</a:t>
              </a:r>
              <a:r>
                <a:rPr lang="zh-CN" altLang="en-US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部门设计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3B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022"/>
          <p:cNvPicPr>
            <a:picLocks noChangeAspect="1"/>
          </p:cNvPicPr>
          <p:nvPr/>
        </p:nvPicPr>
        <p:blipFill>
          <a:blip r:embed="rId4"/>
          <a:srcRect l="9273" t="45581" r="1222" b="31155"/>
          <a:stretch>
            <a:fillRect/>
          </a:stretch>
        </p:blipFill>
        <p:spPr>
          <a:xfrm rot="18540000">
            <a:off x="7070725" y="3276600"/>
            <a:ext cx="7903845" cy="305689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183515" y="1487170"/>
            <a:ext cx="11932920" cy="52114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 fontAlgn="auto">
              <a:lnSpc>
                <a:spcPct val="130000"/>
              </a:lnSpc>
              <a:spcAft>
                <a:spcPts val="600"/>
              </a:spcAft>
              <a:buFont typeface="Wingdings" panose="05000000000000000000" charset="0"/>
              <a:buChar char="l"/>
            </a:pPr>
            <a:r>
              <a:rPr lang="zh-CN" alt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即明确组织的职位等级数、组织层次的多少、管理幅度的大小</a:t>
            </a:r>
          </a:p>
          <a:p>
            <a:pPr marL="680085" indent="-285750" algn="l" fontAlgn="auto">
              <a:lnSpc>
                <a:spcPct val="130000"/>
              </a:lnSpc>
              <a:spcAft>
                <a:spcPts val="600"/>
              </a:spcAft>
              <a:buClrTx/>
              <a:buSzTx/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管理幅度：一个管理者有效管辖的直接下属</a:t>
            </a:r>
          </a:p>
          <a:p>
            <a:pPr marL="1097915" indent="-342900" algn="l" fontAlgn="auto">
              <a:lnSpc>
                <a:spcPct val="130000"/>
              </a:lnSpc>
              <a:spcAft>
                <a:spcPts val="600"/>
              </a:spcAft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取决于管理者能力、下属成熟度、工作标准化程度、工作环境状况</a:t>
            </a:r>
          </a:p>
          <a:p>
            <a:pPr marL="285750" indent="-285750" algn="l" fontAlgn="auto">
              <a:lnSpc>
                <a:spcPct val="130000"/>
              </a:lnSpc>
              <a:spcBef>
                <a:spcPts val="1200"/>
              </a:spcBef>
              <a:spcAft>
                <a:spcPts val="600"/>
              </a:spcAft>
              <a:buFont typeface="Wingdings" panose="05000000000000000000" charset="0"/>
              <a:buChar char="l"/>
            </a:pPr>
            <a:r>
              <a:rPr lang="zh-CN" alt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人数一定情况下：</a:t>
            </a:r>
          </a:p>
          <a:p>
            <a:pPr marL="539750" indent="-342900" algn="l" fontAlgn="auto">
              <a:lnSpc>
                <a:spcPct val="130000"/>
              </a:lnSpc>
              <a:spcAft>
                <a:spcPts val="600"/>
              </a:spcAft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rgbClr val="FF0000"/>
                </a:solidFill>
                <a:latin typeface="汉仪正圆-55W" panose="00020600040101010101" charset="-122"/>
                <a:ea typeface="汉仪正圆-55W" panose="00020600040101010101" charset="-122"/>
              </a:rPr>
              <a:t>扁平形组织结构</a:t>
            </a:r>
            <a:r>
              <a:rPr lang="zh-CN" alt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：管理幅度大，组织层次少，所需管理者少</a:t>
            </a:r>
          </a:p>
          <a:p>
            <a:pPr marL="882650" indent="-342900" algn="l" fontAlgn="auto">
              <a:lnSpc>
                <a:spcPct val="130000"/>
              </a:lnSpc>
              <a:spcAft>
                <a:spcPts val="600"/>
              </a:spcAft>
              <a:buFont typeface="Wingdings" panose="05000000000000000000" charset="0"/>
              <a:buChar char="n"/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信息沟通高效、办事效率高、管理成本低、高层与一线员工关系更密切；</a:t>
            </a:r>
          </a:p>
          <a:p>
            <a:pPr marL="882650" indent="-342900" algn="l" fontAlgn="auto">
              <a:lnSpc>
                <a:spcPct val="130000"/>
              </a:lnSpc>
              <a:spcAft>
                <a:spcPts val="600"/>
              </a:spcAft>
              <a:buFont typeface="Wingdings" panose="05000000000000000000" charset="0"/>
              <a:buChar char="n"/>
            </a:pPr>
            <a:r>
              <a:rPr lang="zh-CN" altLang="en-US" sz="2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但扁平程度超出管理者能力后，会出现协调困难、上级手忙脚乱、组织失去控制</a:t>
            </a:r>
          </a:p>
          <a:p>
            <a:pPr marL="539750" indent="-342900" algn="l" fontAlgn="auto">
              <a:lnSpc>
                <a:spcPct val="130000"/>
              </a:lnSpc>
              <a:spcAft>
                <a:spcPts val="600"/>
              </a:spcAft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rgbClr val="FF0000"/>
                </a:solidFill>
                <a:latin typeface="汉仪正圆-55W" panose="00020600040101010101" charset="-122"/>
                <a:ea typeface="汉仪正圆-55W" panose="00020600040101010101" charset="-122"/>
              </a:rPr>
              <a:t>锥形组织结构</a:t>
            </a:r>
            <a:r>
              <a:rPr lang="zh-CN" alt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：管理幅度小，组织层次多，所需管理者多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83515" y="201930"/>
            <a:ext cx="6777355" cy="1285875"/>
            <a:chOff x="1221" y="949"/>
            <a:chExt cx="6601" cy="1140"/>
          </a:xfrm>
        </p:grpSpPr>
        <p:grpSp>
          <p:nvGrpSpPr>
            <p:cNvPr id="20" name="组合 1"/>
            <p:cNvGrpSpPr/>
            <p:nvPr/>
          </p:nvGrpSpPr>
          <p:grpSpPr>
            <a:xfrm>
              <a:off x="1221" y="949"/>
              <a:ext cx="5631" cy="1025"/>
              <a:chOff x="2171" y="2400"/>
              <a:chExt cx="4402" cy="801"/>
            </a:xfrm>
          </p:grpSpPr>
          <p:sp>
            <p:nvSpPr>
              <p:cNvPr id="9" name="圆角矩形 8"/>
              <p:cNvSpPr/>
              <p:nvPr/>
            </p:nvSpPr>
            <p:spPr>
              <a:xfrm>
                <a:off x="2233" y="2400"/>
                <a:ext cx="4340" cy="801"/>
              </a:xfrm>
              <a:prstGeom prst="roundRect">
                <a:avLst>
                  <a:gd name="adj" fmla="val 50000"/>
                </a:avLst>
              </a:prstGeom>
              <a:solidFill>
                <a:srgbClr val="FFD699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圆角矩形 9"/>
              <p:cNvSpPr/>
              <p:nvPr/>
            </p:nvSpPr>
            <p:spPr>
              <a:xfrm>
                <a:off x="2171" y="2400"/>
                <a:ext cx="1226" cy="801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iconfont-11845-5652772"/>
              <p:cNvSpPr>
                <a:spLocks noChangeAspect="1"/>
              </p:cNvSpPr>
              <p:nvPr/>
            </p:nvSpPr>
            <p:spPr bwMode="auto">
              <a:xfrm>
                <a:off x="2554" y="2571"/>
                <a:ext cx="459" cy="459"/>
              </a:xfrm>
              <a:custGeom>
                <a:avLst/>
                <a:gdLst>
                  <a:gd name="T0" fmla="*/ 5615 w 11230"/>
                  <a:gd name="T1" fmla="*/ 9827 h 11230"/>
                  <a:gd name="T2" fmla="*/ 4565 w 11230"/>
                  <a:gd name="T3" fmla="*/ 9738 h 11230"/>
                  <a:gd name="T4" fmla="*/ 2105 w 11230"/>
                  <a:gd name="T5" fmla="*/ 11230 h 11230"/>
                  <a:gd name="T6" fmla="*/ 2105 w 11230"/>
                  <a:gd name="T7" fmla="*/ 8746 h 11230"/>
                  <a:gd name="T8" fmla="*/ 0 w 11230"/>
                  <a:gd name="T9" fmla="*/ 4913 h 11230"/>
                  <a:gd name="T10" fmla="*/ 5615 w 11230"/>
                  <a:gd name="T11" fmla="*/ 0 h 11230"/>
                  <a:gd name="T12" fmla="*/ 11230 w 11230"/>
                  <a:gd name="T13" fmla="*/ 4913 h 11230"/>
                  <a:gd name="T14" fmla="*/ 5615 w 11230"/>
                  <a:gd name="T15" fmla="*/ 9827 h 11230"/>
                  <a:gd name="T16" fmla="*/ 5615 w 11230"/>
                  <a:gd name="T17" fmla="*/ 702 h 11230"/>
                  <a:gd name="T18" fmla="*/ 702 w 11230"/>
                  <a:gd name="T19" fmla="*/ 4913 h 11230"/>
                  <a:gd name="T20" fmla="*/ 2799 w 11230"/>
                  <a:gd name="T21" fmla="*/ 8361 h 11230"/>
                  <a:gd name="T22" fmla="*/ 2776 w 11230"/>
                  <a:gd name="T23" fmla="*/ 9989 h 11230"/>
                  <a:gd name="T24" fmla="*/ 4429 w 11230"/>
                  <a:gd name="T25" fmla="*/ 8996 h 11230"/>
                  <a:gd name="T26" fmla="*/ 5615 w 11230"/>
                  <a:gd name="T27" fmla="*/ 9125 h 11230"/>
                  <a:gd name="T28" fmla="*/ 10528 w 11230"/>
                  <a:gd name="T29" fmla="*/ 4913 h 11230"/>
                  <a:gd name="T30" fmla="*/ 5615 w 11230"/>
                  <a:gd name="T31" fmla="*/ 702 h 11230"/>
                  <a:gd name="T32" fmla="*/ 8423 w 11230"/>
                  <a:gd name="T33" fmla="*/ 5615 h 11230"/>
                  <a:gd name="T34" fmla="*/ 7721 w 11230"/>
                  <a:gd name="T35" fmla="*/ 4913 h 11230"/>
                  <a:gd name="T36" fmla="*/ 8423 w 11230"/>
                  <a:gd name="T37" fmla="*/ 4211 h 11230"/>
                  <a:gd name="T38" fmla="*/ 9125 w 11230"/>
                  <a:gd name="T39" fmla="*/ 4913 h 11230"/>
                  <a:gd name="T40" fmla="*/ 8423 w 11230"/>
                  <a:gd name="T41" fmla="*/ 5615 h 11230"/>
                  <a:gd name="T42" fmla="*/ 5615 w 11230"/>
                  <a:gd name="T43" fmla="*/ 5615 h 11230"/>
                  <a:gd name="T44" fmla="*/ 4913 w 11230"/>
                  <a:gd name="T45" fmla="*/ 4913 h 11230"/>
                  <a:gd name="T46" fmla="*/ 5615 w 11230"/>
                  <a:gd name="T47" fmla="*/ 4211 h 11230"/>
                  <a:gd name="T48" fmla="*/ 6317 w 11230"/>
                  <a:gd name="T49" fmla="*/ 4913 h 11230"/>
                  <a:gd name="T50" fmla="*/ 5615 w 11230"/>
                  <a:gd name="T51" fmla="*/ 5615 h 11230"/>
                  <a:gd name="T52" fmla="*/ 2807 w 11230"/>
                  <a:gd name="T53" fmla="*/ 5615 h 11230"/>
                  <a:gd name="T54" fmla="*/ 2105 w 11230"/>
                  <a:gd name="T55" fmla="*/ 4913 h 11230"/>
                  <a:gd name="T56" fmla="*/ 2807 w 11230"/>
                  <a:gd name="T57" fmla="*/ 4211 h 11230"/>
                  <a:gd name="T58" fmla="*/ 3509 w 11230"/>
                  <a:gd name="T59" fmla="*/ 4913 h 11230"/>
                  <a:gd name="T60" fmla="*/ 2807 w 11230"/>
                  <a:gd name="T61" fmla="*/ 5615 h 11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1230" h="11230">
                    <a:moveTo>
                      <a:pt x="5615" y="9827"/>
                    </a:moveTo>
                    <a:cubicBezTo>
                      <a:pt x="5256" y="9827"/>
                      <a:pt x="4906" y="9794"/>
                      <a:pt x="4565" y="9738"/>
                    </a:cubicBezTo>
                    <a:lnTo>
                      <a:pt x="2105" y="11230"/>
                    </a:lnTo>
                    <a:lnTo>
                      <a:pt x="2105" y="8746"/>
                    </a:lnTo>
                    <a:cubicBezTo>
                      <a:pt x="823" y="7845"/>
                      <a:pt x="0" y="6464"/>
                      <a:pt x="0" y="4913"/>
                    </a:cubicBezTo>
                    <a:cubicBezTo>
                      <a:pt x="0" y="2200"/>
                      <a:pt x="2514" y="0"/>
                      <a:pt x="5615" y="0"/>
                    </a:cubicBezTo>
                    <a:cubicBezTo>
                      <a:pt x="8716" y="0"/>
                      <a:pt x="11230" y="2200"/>
                      <a:pt x="11230" y="4913"/>
                    </a:cubicBezTo>
                    <a:cubicBezTo>
                      <a:pt x="11230" y="7627"/>
                      <a:pt x="8716" y="9827"/>
                      <a:pt x="5615" y="9827"/>
                    </a:cubicBezTo>
                    <a:close/>
                    <a:moveTo>
                      <a:pt x="5615" y="702"/>
                    </a:moveTo>
                    <a:cubicBezTo>
                      <a:pt x="2901" y="702"/>
                      <a:pt x="702" y="2588"/>
                      <a:pt x="702" y="4913"/>
                    </a:cubicBezTo>
                    <a:cubicBezTo>
                      <a:pt x="702" y="6340"/>
                      <a:pt x="1532" y="7600"/>
                      <a:pt x="2799" y="8361"/>
                    </a:cubicBezTo>
                    <a:lnTo>
                      <a:pt x="2776" y="9989"/>
                    </a:lnTo>
                    <a:lnTo>
                      <a:pt x="4429" y="8996"/>
                    </a:lnTo>
                    <a:cubicBezTo>
                      <a:pt x="4809" y="9077"/>
                      <a:pt x="5205" y="9125"/>
                      <a:pt x="5615" y="9125"/>
                    </a:cubicBezTo>
                    <a:cubicBezTo>
                      <a:pt x="8329" y="9125"/>
                      <a:pt x="10528" y="7239"/>
                      <a:pt x="10528" y="4913"/>
                    </a:cubicBezTo>
                    <a:cubicBezTo>
                      <a:pt x="10528" y="2588"/>
                      <a:pt x="8329" y="702"/>
                      <a:pt x="5615" y="702"/>
                    </a:cubicBezTo>
                    <a:close/>
                    <a:moveTo>
                      <a:pt x="8423" y="5615"/>
                    </a:moveTo>
                    <a:cubicBezTo>
                      <a:pt x="8035" y="5615"/>
                      <a:pt x="7721" y="5301"/>
                      <a:pt x="7721" y="4913"/>
                    </a:cubicBezTo>
                    <a:cubicBezTo>
                      <a:pt x="7721" y="4526"/>
                      <a:pt x="8035" y="4211"/>
                      <a:pt x="8423" y="4211"/>
                    </a:cubicBezTo>
                    <a:cubicBezTo>
                      <a:pt x="8810" y="4211"/>
                      <a:pt x="9125" y="4526"/>
                      <a:pt x="9125" y="4913"/>
                    </a:cubicBezTo>
                    <a:cubicBezTo>
                      <a:pt x="9125" y="5301"/>
                      <a:pt x="8810" y="5615"/>
                      <a:pt x="8423" y="5615"/>
                    </a:cubicBezTo>
                    <a:close/>
                    <a:moveTo>
                      <a:pt x="5615" y="5615"/>
                    </a:moveTo>
                    <a:cubicBezTo>
                      <a:pt x="5227" y="5615"/>
                      <a:pt x="4913" y="5301"/>
                      <a:pt x="4913" y="4913"/>
                    </a:cubicBezTo>
                    <a:cubicBezTo>
                      <a:pt x="4913" y="4526"/>
                      <a:pt x="5227" y="4211"/>
                      <a:pt x="5615" y="4211"/>
                    </a:cubicBezTo>
                    <a:cubicBezTo>
                      <a:pt x="6003" y="4211"/>
                      <a:pt x="6317" y="4526"/>
                      <a:pt x="6317" y="4913"/>
                    </a:cubicBezTo>
                    <a:cubicBezTo>
                      <a:pt x="6317" y="5301"/>
                      <a:pt x="6003" y="5615"/>
                      <a:pt x="5615" y="5615"/>
                    </a:cubicBezTo>
                    <a:close/>
                    <a:moveTo>
                      <a:pt x="2807" y="5615"/>
                    </a:moveTo>
                    <a:cubicBezTo>
                      <a:pt x="2420" y="5615"/>
                      <a:pt x="2105" y="5301"/>
                      <a:pt x="2105" y="4913"/>
                    </a:cubicBezTo>
                    <a:cubicBezTo>
                      <a:pt x="2105" y="4526"/>
                      <a:pt x="2420" y="4211"/>
                      <a:pt x="2807" y="4211"/>
                    </a:cubicBezTo>
                    <a:cubicBezTo>
                      <a:pt x="3195" y="4211"/>
                      <a:pt x="3509" y="4526"/>
                      <a:pt x="3509" y="4913"/>
                    </a:cubicBezTo>
                    <a:cubicBezTo>
                      <a:pt x="3509" y="5301"/>
                      <a:pt x="3195" y="5615"/>
                      <a:pt x="2807" y="5615"/>
                    </a:cubicBezTo>
                    <a:close/>
                  </a:path>
                </a:pathLst>
              </a:custGeom>
              <a:solidFill>
                <a:srgbClr val="0D3B5A"/>
              </a:solidFill>
              <a:ln>
                <a:noFill/>
              </a:ln>
            </p:spPr>
          </p:sp>
        </p:grpSp>
        <p:sp>
          <p:nvSpPr>
            <p:cNvPr id="12" name="文本框 11"/>
            <p:cNvSpPr txBox="1"/>
            <p:nvPr/>
          </p:nvSpPr>
          <p:spPr>
            <a:xfrm>
              <a:off x="2675" y="1026"/>
              <a:ext cx="5147" cy="1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Part2 </a:t>
              </a:r>
              <a:r>
                <a:rPr lang="zh-CN" altLang="en-US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过程</a:t>
              </a:r>
            </a:p>
            <a:p>
              <a:pPr algn="l"/>
              <a:r>
                <a:rPr lang="en-US" altLang="zh-CN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     ——</a:t>
              </a:r>
              <a:r>
                <a:rPr lang="zh-CN" altLang="en-US" sz="3600" b="1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汉仪正圆-55W" panose="00020600040101010101" charset="-122"/>
                  <a:ea typeface="汉仪正圆-55W" panose="00020600040101010101" charset="-122"/>
                </a:rPr>
                <a:t>组织层次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30BA08-5B33-598C-2B55-811639C71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908DA22B-B8B7-D421-0BAE-ABEFA0951BD9}"/>
              </a:ext>
            </a:extLst>
          </p:cNvPr>
          <p:cNvGrpSpPr/>
          <p:nvPr/>
        </p:nvGrpSpPr>
        <p:grpSpPr>
          <a:xfrm>
            <a:off x="6152515" y="0"/>
            <a:ext cx="7103745" cy="3026410"/>
            <a:chOff x="9689" y="0"/>
            <a:chExt cx="11187" cy="4766"/>
          </a:xfrm>
        </p:grpSpPr>
        <p:pic>
          <p:nvPicPr>
            <p:cNvPr id="9" name="图片 8" descr="0197">
              <a:extLst>
                <a:ext uri="{FF2B5EF4-FFF2-40B4-BE49-F238E27FC236}">
                  <a16:creationId xmlns:a16="http://schemas.microsoft.com/office/drawing/2014/main" id="{4FEB5D56-2555-A515-118D-8C0B828A3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36693" b="85227"/>
            <a:stretch>
              <a:fillRect/>
            </a:stretch>
          </p:blipFill>
          <p:spPr>
            <a:xfrm>
              <a:off x="11901" y="0"/>
              <a:ext cx="7329" cy="2566"/>
            </a:xfrm>
            <a:prstGeom prst="rect">
              <a:avLst/>
            </a:prstGeom>
          </p:spPr>
        </p:pic>
        <p:pic>
          <p:nvPicPr>
            <p:cNvPr id="6" name="图片 5" descr="0022">
              <a:extLst>
                <a:ext uri="{FF2B5EF4-FFF2-40B4-BE49-F238E27FC236}">
                  <a16:creationId xmlns:a16="http://schemas.microsoft.com/office/drawing/2014/main" id="{57FD0CD5-D1C4-A26A-FC2B-03EB26F50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9377" t="45455" r="6043" b="32487"/>
            <a:stretch>
              <a:fillRect/>
            </a:stretch>
          </p:blipFill>
          <p:spPr>
            <a:xfrm rot="1620000">
              <a:off x="9689" y="834"/>
              <a:ext cx="10051" cy="3933"/>
            </a:xfrm>
            <a:prstGeom prst="rect">
              <a:avLst/>
            </a:prstGeom>
          </p:spPr>
        </p:pic>
        <p:pic>
          <p:nvPicPr>
            <p:cNvPr id="7" name="图片 6" descr="0022">
              <a:extLst>
                <a:ext uri="{FF2B5EF4-FFF2-40B4-BE49-F238E27FC236}">
                  <a16:creationId xmlns:a16="http://schemas.microsoft.com/office/drawing/2014/main" id="{0CCC107D-DF2F-4760-26FD-5420EB3D1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t="16477" b="60606"/>
            <a:stretch>
              <a:fillRect/>
            </a:stretch>
          </p:blipFill>
          <p:spPr>
            <a:xfrm rot="1200000">
              <a:off x="11816" y="316"/>
              <a:ext cx="9060" cy="3116"/>
            </a:xfrm>
            <a:prstGeom prst="rect">
              <a:avLst/>
            </a:prstGeom>
          </p:spPr>
        </p:pic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57B421C-9B86-F07B-4ED6-5762CD1ADA31}"/>
              </a:ext>
            </a:extLst>
          </p:cNvPr>
          <p:cNvGrpSpPr/>
          <p:nvPr/>
        </p:nvGrpSpPr>
        <p:grpSpPr>
          <a:xfrm>
            <a:off x="-104140" y="3495040"/>
            <a:ext cx="5663565" cy="3467100"/>
            <a:chOff x="-180" y="4988"/>
            <a:chExt cx="9788" cy="5992"/>
          </a:xfrm>
        </p:grpSpPr>
        <p:pic>
          <p:nvPicPr>
            <p:cNvPr id="8" name="图片 7" descr="0197">
              <a:extLst>
                <a:ext uri="{FF2B5EF4-FFF2-40B4-BE49-F238E27FC236}">
                  <a16:creationId xmlns:a16="http://schemas.microsoft.com/office/drawing/2014/main" id="{806D158C-44CD-0EC0-2EBC-8746FB4CC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t="74116" r="32288"/>
            <a:stretch>
              <a:fillRect/>
            </a:stretch>
          </p:blipFill>
          <p:spPr>
            <a:xfrm>
              <a:off x="0" y="5289"/>
              <a:ext cx="9609" cy="5511"/>
            </a:xfrm>
            <a:prstGeom prst="rect">
              <a:avLst/>
            </a:prstGeom>
          </p:spPr>
        </p:pic>
        <p:pic>
          <p:nvPicPr>
            <p:cNvPr id="10" name="图片 9" descr="0197">
              <a:extLst>
                <a:ext uri="{FF2B5EF4-FFF2-40B4-BE49-F238E27FC236}">
                  <a16:creationId xmlns:a16="http://schemas.microsoft.com/office/drawing/2014/main" id="{0839DC59-E1F1-0818-3A28-4A3ADEA4A94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25564" t="53378" r="38918" b="27273"/>
            <a:stretch>
              <a:fillRect/>
            </a:stretch>
          </p:blipFill>
          <p:spPr>
            <a:xfrm>
              <a:off x="-180" y="4988"/>
              <a:ext cx="7329" cy="5992"/>
            </a:xfrm>
            <a:prstGeom prst="rect">
              <a:avLst/>
            </a:prstGeom>
          </p:spPr>
        </p:pic>
      </p:grpSp>
      <p:pic>
        <p:nvPicPr>
          <p:cNvPr id="3" name="0714f663a0f325f88a586f1183890b7e">
            <a:hlinkClick r:id="" action="ppaction://media"/>
            <a:extLst>
              <a:ext uri="{FF2B5EF4-FFF2-40B4-BE49-F238E27FC236}">
                <a16:creationId xmlns:a16="http://schemas.microsoft.com/office/drawing/2014/main" id="{93DB003B-F773-5E69-374E-C3A84A1A2A6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4392" y="0"/>
            <a:ext cx="3857625" cy="6858000"/>
          </a:xfrm>
          <a:prstGeom prst="rect">
            <a:avLst/>
          </a:prstGeom>
        </p:spPr>
      </p:pic>
      <p:pic>
        <p:nvPicPr>
          <p:cNvPr id="4" name="76bd6c5f247de0b8378033a389dd51d8">
            <a:hlinkClick r:id="" action="ppaction://media"/>
            <a:extLst>
              <a:ext uri="{FF2B5EF4-FFF2-40B4-BE49-F238E27FC236}">
                <a16:creationId xmlns:a16="http://schemas.microsoft.com/office/drawing/2014/main" id="{D3EFB224-0BDC-D833-0E09-BD6F6C4D67FC}"/>
              </a:ext>
            </a:extLst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882017" y="-12"/>
            <a:ext cx="3857625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8368A9F-8D57-002F-228F-AD22B4579765}"/>
              </a:ext>
            </a:extLst>
          </p:cNvPr>
          <p:cNvSpPr txBox="1"/>
          <p:nvPr/>
        </p:nvSpPr>
        <p:spPr>
          <a:xfrm>
            <a:off x="7994215" y="3345253"/>
            <a:ext cx="39482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有关扁平化结构和金字塔结构的视频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9054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35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3B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6152515" y="0"/>
            <a:ext cx="7103745" cy="3026410"/>
            <a:chOff x="9689" y="0"/>
            <a:chExt cx="11187" cy="4766"/>
          </a:xfrm>
        </p:grpSpPr>
        <p:pic>
          <p:nvPicPr>
            <p:cNvPr id="9" name="图片 8" descr="0197"/>
            <p:cNvPicPr>
              <a:picLocks noChangeAspect="1"/>
            </p:cNvPicPr>
            <p:nvPr/>
          </p:nvPicPr>
          <p:blipFill>
            <a:blip r:embed="rId3"/>
            <a:srcRect l="36693" b="85227"/>
            <a:stretch>
              <a:fillRect/>
            </a:stretch>
          </p:blipFill>
          <p:spPr>
            <a:xfrm>
              <a:off x="11901" y="0"/>
              <a:ext cx="7329" cy="2566"/>
            </a:xfrm>
            <a:prstGeom prst="rect">
              <a:avLst/>
            </a:prstGeom>
          </p:spPr>
        </p:pic>
        <p:pic>
          <p:nvPicPr>
            <p:cNvPr id="6" name="图片 5" descr="0022"/>
            <p:cNvPicPr>
              <a:picLocks noChangeAspect="1"/>
            </p:cNvPicPr>
            <p:nvPr/>
          </p:nvPicPr>
          <p:blipFill>
            <a:blip r:embed="rId4"/>
            <a:srcRect l="9377" t="45455" r="6043" b="32487"/>
            <a:stretch>
              <a:fillRect/>
            </a:stretch>
          </p:blipFill>
          <p:spPr>
            <a:xfrm rot="1620000">
              <a:off x="9689" y="834"/>
              <a:ext cx="10051" cy="3933"/>
            </a:xfrm>
            <a:prstGeom prst="rect">
              <a:avLst/>
            </a:prstGeom>
          </p:spPr>
        </p:pic>
        <p:pic>
          <p:nvPicPr>
            <p:cNvPr id="7" name="图片 6" descr="0022"/>
            <p:cNvPicPr>
              <a:picLocks noChangeAspect="1"/>
            </p:cNvPicPr>
            <p:nvPr/>
          </p:nvPicPr>
          <p:blipFill>
            <a:blip r:embed="rId4"/>
            <a:srcRect t="16477" b="60606"/>
            <a:stretch>
              <a:fillRect/>
            </a:stretch>
          </p:blipFill>
          <p:spPr>
            <a:xfrm rot="1200000">
              <a:off x="11816" y="316"/>
              <a:ext cx="9060" cy="3116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-104140" y="3495040"/>
            <a:ext cx="5663565" cy="3467100"/>
            <a:chOff x="-180" y="4988"/>
            <a:chExt cx="9788" cy="5992"/>
          </a:xfrm>
        </p:grpSpPr>
        <p:pic>
          <p:nvPicPr>
            <p:cNvPr id="8" name="图片 7" descr="0197"/>
            <p:cNvPicPr>
              <a:picLocks noChangeAspect="1"/>
            </p:cNvPicPr>
            <p:nvPr/>
          </p:nvPicPr>
          <p:blipFill>
            <a:blip r:embed="rId3"/>
            <a:srcRect t="74116" r="32288"/>
            <a:stretch>
              <a:fillRect/>
            </a:stretch>
          </p:blipFill>
          <p:spPr>
            <a:xfrm>
              <a:off x="0" y="5289"/>
              <a:ext cx="9609" cy="5511"/>
            </a:xfrm>
            <a:prstGeom prst="rect">
              <a:avLst/>
            </a:prstGeom>
          </p:spPr>
        </p:pic>
        <p:pic>
          <p:nvPicPr>
            <p:cNvPr id="10" name="图片 9" descr="0197"/>
            <p:cNvPicPr>
              <a:picLocks noChangeAspect="1"/>
            </p:cNvPicPr>
            <p:nvPr/>
          </p:nvPicPr>
          <p:blipFill>
            <a:blip r:embed="rId3"/>
            <a:srcRect l="25564" t="53378" r="38918" b="27273"/>
            <a:stretch>
              <a:fillRect/>
            </a:stretch>
          </p:blipFill>
          <p:spPr>
            <a:xfrm>
              <a:off x="-180" y="4988"/>
              <a:ext cx="7329" cy="5992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1928495" y="2921635"/>
            <a:ext cx="699452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感</a:t>
            </a:r>
            <a:r>
              <a:rPr lang="en-US" altLang="zh-CN" sz="60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 </a:t>
            </a:r>
            <a:r>
              <a:rPr lang="zh-CN" altLang="en-US" sz="60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谢</a:t>
            </a:r>
            <a:r>
              <a:rPr lang="en-US" altLang="zh-CN" sz="60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 </a:t>
            </a:r>
            <a:r>
              <a:rPr lang="zh-CN" altLang="en-US" sz="60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聆</a:t>
            </a:r>
            <a:r>
              <a:rPr lang="en-US" altLang="zh-CN" sz="60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 </a:t>
            </a:r>
            <a:r>
              <a:rPr lang="zh-CN" altLang="en-US" sz="60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听</a:t>
            </a:r>
            <a:r>
              <a:rPr lang="en-US" altLang="zh-CN" sz="60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 </a:t>
            </a:r>
            <a:r>
              <a:rPr lang="zh-CN" altLang="en-US" sz="6000" b="1">
                <a:solidFill>
                  <a:schemeClr val="accent4">
                    <a:lumMod val="60000"/>
                    <a:lumOff val="40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</a:rPr>
              <a:t>！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1378268" y="1524000"/>
            <a:ext cx="1182688" cy="508635"/>
            <a:chOff x="2171" y="2400"/>
            <a:chExt cx="1863" cy="801"/>
          </a:xfrm>
        </p:grpSpPr>
        <p:sp>
          <p:nvSpPr>
            <p:cNvPr id="22" name="圆角矩形 21"/>
            <p:cNvSpPr/>
            <p:nvPr/>
          </p:nvSpPr>
          <p:spPr>
            <a:xfrm>
              <a:off x="2233" y="2400"/>
              <a:ext cx="1800" cy="801"/>
            </a:xfrm>
            <a:prstGeom prst="roundRect">
              <a:avLst>
                <a:gd name="adj" fmla="val 50000"/>
              </a:avLst>
            </a:prstGeom>
            <a:solidFill>
              <a:srgbClr val="FFD69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2171" y="2400"/>
              <a:ext cx="1226" cy="801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iconfont-11845-5652772"/>
            <p:cNvSpPr>
              <a:spLocks noChangeAspect="1"/>
            </p:cNvSpPr>
            <p:nvPr/>
          </p:nvSpPr>
          <p:spPr bwMode="auto">
            <a:xfrm>
              <a:off x="2554" y="2571"/>
              <a:ext cx="459" cy="459"/>
            </a:xfrm>
            <a:custGeom>
              <a:avLst/>
              <a:gdLst>
                <a:gd name="T0" fmla="*/ 11199 w 11200"/>
                <a:gd name="T1" fmla="*/ 4790 h 11200"/>
                <a:gd name="T2" fmla="*/ 11053 w 11200"/>
                <a:gd name="T3" fmla="*/ 4454 h 11200"/>
                <a:gd name="T4" fmla="*/ 9400 w 11200"/>
                <a:gd name="T5" fmla="*/ 2984 h 11200"/>
                <a:gd name="T6" fmla="*/ 9400 w 11200"/>
                <a:gd name="T7" fmla="*/ 500 h 11200"/>
                <a:gd name="T8" fmla="*/ 8900 w 11200"/>
                <a:gd name="T9" fmla="*/ 0 h 11200"/>
                <a:gd name="T10" fmla="*/ 2300 w 11200"/>
                <a:gd name="T11" fmla="*/ 0 h 11200"/>
                <a:gd name="T12" fmla="*/ 1800 w 11200"/>
                <a:gd name="T13" fmla="*/ 500 h 11200"/>
                <a:gd name="T14" fmla="*/ 1800 w 11200"/>
                <a:gd name="T15" fmla="*/ 2990 h 11200"/>
                <a:gd name="T16" fmla="*/ 148 w 11200"/>
                <a:gd name="T17" fmla="*/ 4453 h 11200"/>
                <a:gd name="T18" fmla="*/ 5 w 11200"/>
                <a:gd name="T19" fmla="*/ 4740 h 11200"/>
                <a:gd name="T20" fmla="*/ 0 w 11200"/>
                <a:gd name="T21" fmla="*/ 4813 h 11200"/>
                <a:gd name="T22" fmla="*/ 0 w 11200"/>
                <a:gd name="T23" fmla="*/ 10700 h 11200"/>
                <a:gd name="T24" fmla="*/ 500 w 11200"/>
                <a:gd name="T25" fmla="*/ 11200 h 11200"/>
                <a:gd name="T26" fmla="*/ 10700 w 11200"/>
                <a:gd name="T27" fmla="*/ 11200 h 11200"/>
                <a:gd name="T28" fmla="*/ 11200 w 11200"/>
                <a:gd name="T29" fmla="*/ 10700 h 11200"/>
                <a:gd name="T30" fmla="*/ 11200 w 11200"/>
                <a:gd name="T31" fmla="*/ 4813 h 11200"/>
                <a:gd name="T32" fmla="*/ 11199 w 11200"/>
                <a:gd name="T33" fmla="*/ 4790 h 11200"/>
                <a:gd name="T34" fmla="*/ 3965 w 11200"/>
                <a:gd name="T35" fmla="*/ 8369 h 11200"/>
                <a:gd name="T36" fmla="*/ 600 w 11200"/>
                <a:gd name="T37" fmla="*/ 10458 h 11200"/>
                <a:gd name="T38" fmla="*/ 600 w 11200"/>
                <a:gd name="T39" fmla="*/ 5540 h 11200"/>
                <a:gd name="T40" fmla="*/ 3965 w 11200"/>
                <a:gd name="T41" fmla="*/ 8369 h 11200"/>
                <a:gd name="T42" fmla="*/ 4448 w 11200"/>
                <a:gd name="T43" fmla="*/ 8775 h 11200"/>
                <a:gd name="T44" fmla="*/ 5246 w 11200"/>
                <a:gd name="T45" fmla="*/ 9446 h 11200"/>
                <a:gd name="T46" fmla="*/ 5600 w 11200"/>
                <a:gd name="T47" fmla="*/ 9593 h 11200"/>
                <a:gd name="T48" fmla="*/ 5954 w 11200"/>
                <a:gd name="T49" fmla="*/ 9446 h 11200"/>
                <a:gd name="T50" fmla="*/ 6755 w 11200"/>
                <a:gd name="T51" fmla="*/ 8773 h 11200"/>
                <a:gd name="T52" fmla="*/ 9680 w 11200"/>
                <a:gd name="T53" fmla="*/ 10600 h 11200"/>
                <a:gd name="T54" fmla="*/ 1509 w 11200"/>
                <a:gd name="T55" fmla="*/ 10600 h 11200"/>
                <a:gd name="T56" fmla="*/ 4448 w 11200"/>
                <a:gd name="T57" fmla="*/ 8775 h 11200"/>
                <a:gd name="T58" fmla="*/ 7238 w 11200"/>
                <a:gd name="T59" fmla="*/ 8368 h 11200"/>
                <a:gd name="T60" fmla="*/ 10600 w 11200"/>
                <a:gd name="T61" fmla="*/ 5540 h 11200"/>
                <a:gd name="T62" fmla="*/ 10600 w 11200"/>
                <a:gd name="T63" fmla="*/ 10466 h 11200"/>
                <a:gd name="T64" fmla="*/ 7238 w 11200"/>
                <a:gd name="T65" fmla="*/ 8368 h 11200"/>
                <a:gd name="T66" fmla="*/ 10541 w 11200"/>
                <a:gd name="T67" fmla="*/ 4809 h 11200"/>
                <a:gd name="T68" fmla="*/ 9400 w 11200"/>
                <a:gd name="T69" fmla="*/ 5768 h 11200"/>
                <a:gd name="T70" fmla="*/ 9400 w 11200"/>
                <a:gd name="T71" fmla="*/ 3760 h 11200"/>
                <a:gd name="T72" fmla="*/ 10541 w 11200"/>
                <a:gd name="T73" fmla="*/ 4809 h 11200"/>
                <a:gd name="T74" fmla="*/ 8800 w 11200"/>
                <a:gd name="T75" fmla="*/ 600 h 11200"/>
                <a:gd name="T76" fmla="*/ 8800 w 11200"/>
                <a:gd name="T77" fmla="*/ 6271 h 11200"/>
                <a:gd name="T78" fmla="*/ 5600 w 11200"/>
                <a:gd name="T79" fmla="*/ 8959 h 11200"/>
                <a:gd name="T80" fmla="*/ 2400 w 11200"/>
                <a:gd name="T81" fmla="*/ 6271 h 11200"/>
                <a:gd name="T82" fmla="*/ 2400 w 11200"/>
                <a:gd name="T83" fmla="*/ 600 h 11200"/>
                <a:gd name="T84" fmla="*/ 8800 w 11200"/>
                <a:gd name="T85" fmla="*/ 600 h 11200"/>
                <a:gd name="T86" fmla="*/ 1800 w 11200"/>
                <a:gd name="T87" fmla="*/ 3769 h 11200"/>
                <a:gd name="T88" fmla="*/ 1800 w 11200"/>
                <a:gd name="T89" fmla="*/ 5768 h 11200"/>
                <a:gd name="T90" fmla="*/ 659 w 11200"/>
                <a:gd name="T91" fmla="*/ 4809 h 11200"/>
                <a:gd name="T92" fmla="*/ 1800 w 11200"/>
                <a:gd name="T93" fmla="*/ 3769 h 11200"/>
                <a:gd name="T94" fmla="*/ 4000 w 11200"/>
                <a:gd name="T95" fmla="*/ 3200 h 11200"/>
                <a:gd name="T96" fmla="*/ 7200 w 11200"/>
                <a:gd name="T97" fmla="*/ 3200 h 11200"/>
                <a:gd name="T98" fmla="*/ 7500 w 11200"/>
                <a:gd name="T99" fmla="*/ 2900 h 11200"/>
                <a:gd name="T100" fmla="*/ 7200 w 11200"/>
                <a:gd name="T101" fmla="*/ 2600 h 11200"/>
                <a:gd name="T102" fmla="*/ 4000 w 11200"/>
                <a:gd name="T103" fmla="*/ 2600 h 11200"/>
                <a:gd name="T104" fmla="*/ 3700 w 11200"/>
                <a:gd name="T105" fmla="*/ 2900 h 11200"/>
                <a:gd name="T106" fmla="*/ 4000 w 11200"/>
                <a:gd name="T107" fmla="*/ 3200 h 11200"/>
                <a:gd name="T108" fmla="*/ 6450 w 11200"/>
                <a:gd name="T109" fmla="*/ 4600 h 11200"/>
                <a:gd name="T110" fmla="*/ 4750 w 11200"/>
                <a:gd name="T111" fmla="*/ 4600 h 11200"/>
                <a:gd name="T112" fmla="*/ 4450 w 11200"/>
                <a:gd name="T113" fmla="*/ 4900 h 11200"/>
                <a:gd name="T114" fmla="*/ 4750 w 11200"/>
                <a:gd name="T115" fmla="*/ 5200 h 11200"/>
                <a:gd name="T116" fmla="*/ 6450 w 11200"/>
                <a:gd name="T117" fmla="*/ 5200 h 11200"/>
                <a:gd name="T118" fmla="*/ 6750 w 11200"/>
                <a:gd name="T119" fmla="*/ 4900 h 11200"/>
                <a:gd name="T120" fmla="*/ 6450 w 11200"/>
                <a:gd name="T121" fmla="*/ 4600 h 1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200" h="11200">
                  <a:moveTo>
                    <a:pt x="11199" y="4790"/>
                  </a:moveTo>
                  <a:cubicBezTo>
                    <a:pt x="11195" y="4668"/>
                    <a:pt x="11146" y="4546"/>
                    <a:pt x="11053" y="4454"/>
                  </a:cubicBezTo>
                  <a:lnTo>
                    <a:pt x="9400" y="2984"/>
                  </a:lnTo>
                  <a:lnTo>
                    <a:pt x="9400" y="500"/>
                  </a:lnTo>
                  <a:cubicBezTo>
                    <a:pt x="9400" y="224"/>
                    <a:pt x="9176" y="0"/>
                    <a:pt x="8900" y="0"/>
                  </a:cubicBezTo>
                  <a:lnTo>
                    <a:pt x="2300" y="0"/>
                  </a:lnTo>
                  <a:cubicBezTo>
                    <a:pt x="2024" y="0"/>
                    <a:pt x="1800" y="224"/>
                    <a:pt x="1800" y="500"/>
                  </a:cubicBezTo>
                  <a:lnTo>
                    <a:pt x="1800" y="2990"/>
                  </a:lnTo>
                  <a:lnTo>
                    <a:pt x="148" y="4453"/>
                  </a:lnTo>
                  <a:cubicBezTo>
                    <a:pt x="66" y="4534"/>
                    <a:pt x="20" y="4635"/>
                    <a:pt x="5" y="4740"/>
                  </a:cubicBezTo>
                  <a:cubicBezTo>
                    <a:pt x="1" y="4764"/>
                    <a:pt x="0" y="4788"/>
                    <a:pt x="0" y="4813"/>
                  </a:cubicBezTo>
                  <a:lnTo>
                    <a:pt x="0" y="10700"/>
                  </a:lnTo>
                  <a:cubicBezTo>
                    <a:pt x="0" y="10976"/>
                    <a:pt x="224" y="11200"/>
                    <a:pt x="500" y="11200"/>
                  </a:cubicBezTo>
                  <a:lnTo>
                    <a:pt x="10700" y="11200"/>
                  </a:lnTo>
                  <a:cubicBezTo>
                    <a:pt x="10976" y="11200"/>
                    <a:pt x="11200" y="10976"/>
                    <a:pt x="11200" y="10700"/>
                  </a:cubicBezTo>
                  <a:lnTo>
                    <a:pt x="11200" y="4813"/>
                  </a:lnTo>
                  <a:cubicBezTo>
                    <a:pt x="11200" y="4805"/>
                    <a:pt x="11200" y="4798"/>
                    <a:pt x="11199" y="4790"/>
                  </a:cubicBezTo>
                  <a:close/>
                  <a:moveTo>
                    <a:pt x="3965" y="8369"/>
                  </a:moveTo>
                  <a:lnTo>
                    <a:pt x="600" y="10458"/>
                  </a:lnTo>
                  <a:lnTo>
                    <a:pt x="600" y="5540"/>
                  </a:lnTo>
                  <a:lnTo>
                    <a:pt x="3965" y="8369"/>
                  </a:lnTo>
                  <a:close/>
                  <a:moveTo>
                    <a:pt x="4448" y="8775"/>
                  </a:moveTo>
                  <a:lnTo>
                    <a:pt x="5246" y="9446"/>
                  </a:lnTo>
                  <a:cubicBezTo>
                    <a:pt x="5344" y="9544"/>
                    <a:pt x="5471" y="9593"/>
                    <a:pt x="5600" y="9593"/>
                  </a:cubicBezTo>
                  <a:cubicBezTo>
                    <a:pt x="5729" y="9593"/>
                    <a:pt x="5856" y="9544"/>
                    <a:pt x="5954" y="9446"/>
                  </a:cubicBezTo>
                  <a:lnTo>
                    <a:pt x="6755" y="8773"/>
                  </a:lnTo>
                  <a:lnTo>
                    <a:pt x="9680" y="10600"/>
                  </a:lnTo>
                  <a:lnTo>
                    <a:pt x="1509" y="10600"/>
                  </a:lnTo>
                  <a:lnTo>
                    <a:pt x="4448" y="8775"/>
                  </a:lnTo>
                  <a:close/>
                  <a:moveTo>
                    <a:pt x="7238" y="8368"/>
                  </a:moveTo>
                  <a:lnTo>
                    <a:pt x="10600" y="5540"/>
                  </a:lnTo>
                  <a:lnTo>
                    <a:pt x="10600" y="10466"/>
                  </a:lnTo>
                  <a:lnTo>
                    <a:pt x="7238" y="8368"/>
                  </a:lnTo>
                  <a:close/>
                  <a:moveTo>
                    <a:pt x="10541" y="4809"/>
                  </a:moveTo>
                  <a:lnTo>
                    <a:pt x="9400" y="5768"/>
                  </a:lnTo>
                  <a:lnTo>
                    <a:pt x="9400" y="3760"/>
                  </a:lnTo>
                  <a:lnTo>
                    <a:pt x="10541" y="4809"/>
                  </a:lnTo>
                  <a:close/>
                  <a:moveTo>
                    <a:pt x="8800" y="600"/>
                  </a:moveTo>
                  <a:lnTo>
                    <a:pt x="8800" y="6271"/>
                  </a:lnTo>
                  <a:lnTo>
                    <a:pt x="5600" y="8959"/>
                  </a:lnTo>
                  <a:lnTo>
                    <a:pt x="2400" y="6271"/>
                  </a:lnTo>
                  <a:lnTo>
                    <a:pt x="2400" y="600"/>
                  </a:lnTo>
                  <a:lnTo>
                    <a:pt x="8800" y="600"/>
                  </a:lnTo>
                  <a:close/>
                  <a:moveTo>
                    <a:pt x="1800" y="3769"/>
                  </a:moveTo>
                  <a:lnTo>
                    <a:pt x="1800" y="5768"/>
                  </a:lnTo>
                  <a:lnTo>
                    <a:pt x="659" y="4809"/>
                  </a:lnTo>
                  <a:lnTo>
                    <a:pt x="1800" y="3769"/>
                  </a:lnTo>
                  <a:close/>
                  <a:moveTo>
                    <a:pt x="4000" y="3200"/>
                  </a:moveTo>
                  <a:lnTo>
                    <a:pt x="7200" y="3200"/>
                  </a:lnTo>
                  <a:cubicBezTo>
                    <a:pt x="7366" y="3200"/>
                    <a:pt x="7500" y="3066"/>
                    <a:pt x="7500" y="2900"/>
                  </a:cubicBezTo>
                  <a:cubicBezTo>
                    <a:pt x="7500" y="2734"/>
                    <a:pt x="7366" y="2600"/>
                    <a:pt x="7200" y="2600"/>
                  </a:cubicBezTo>
                  <a:lnTo>
                    <a:pt x="4000" y="2600"/>
                  </a:lnTo>
                  <a:cubicBezTo>
                    <a:pt x="3834" y="2600"/>
                    <a:pt x="3700" y="2734"/>
                    <a:pt x="3700" y="2900"/>
                  </a:cubicBezTo>
                  <a:cubicBezTo>
                    <a:pt x="3700" y="3066"/>
                    <a:pt x="3834" y="3200"/>
                    <a:pt x="4000" y="3200"/>
                  </a:cubicBezTo>
                  <a:close/>
                  <a:moveTo>
                    <a:pt x="6450" y="4600"/>
                  </a:moveTo>
                  <a:lnTo>
                    <a:pt x="4750" y="4600"/>
                  </a:lnTo>
                  <a:cubicBezTo>
                    <a:pt x="4584" y="4600"/>
                    <a:pt x="4450" y="4734"/>
                    <a:pt x="4450" y="4900"/>
                  </a:cubicBezTo>
                  <a:cubicBezTo>
                    <a:pt x="4450" y="5066"/>
                    <a:pt x="4584" y="5200"/>
                    <a:pt x="4750" y="5200"/>
                  </a:cubicBezTo>
                  <a:lnTo>
                    <a:pt x="6450" y="5200"/>
                  </a:lnTo>
                  <a:cubicBezTo>
                    <a:pt x="6616" y="5200"/>
                    <a:pt x="6750" y="5066"/>
                    <a:pt x="6750" y="4900"/>
                  </a:cubicBezTo>
                  <a:cubicBezTo>
                    <a:pt x="6750" y="4734"/>
                    <a:pt x="6616" y="4600"/>
                    <a:pt x="6450" y="4600"/>
                  </a:cubicBezTo>
                  <a:close/>
                </a:path>
              </a:pathLst>
            </a:custGeom>
            <a:solidFill>
              <a:srgbClr val="0D3B5A"/>
            </a:solidFill>
            <a:ln>
              <a:noFill/>
            </a:ln>
          </p:spPr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404922;#404893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404922;#404893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404922;#404893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404922;#404893;#404946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12.75,&quot;top&quot;:192.25,&quot;width&quot;:555.3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12.75,&quot;top&quot;:192.25,&quot;width&quot;:555.3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32.75,&quot;top&quot;:192.25,&quot;width&quot;:535.3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32.75,&quot;top&quot;:192.25,&quot;width&quot;:535.3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12.75,&quot;top&quot;:192.25,&quot;width&quot;:555.3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12.75,&quot;top&quot;:192.25,&quot;width&quot;:555.3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12.75,&quot;top&quot;:192.25,&quot;width&quot;:555.3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12.75,&quot;top&quot;:192.25,&quot;width&quot;:555.3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12.75,&quot;top&quot;:192.25,&quot;width&quot;:555.3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12.75,&quot;top&quot;:192.25,&quot;width&quot;:555.3}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404922;#404893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32.75,&quot;top&quot;:192.25,&quot;width&quot;:535.3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6.35,&quot;left&quot;:77.4,&quot;top&quot;:251,&quot;width&quot;:804.25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404922;#404893;#404824;#404818;#404811;#40478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5.4,&quot;left&quot;:41.7,&quot;top&quot;:145.9,&quot;width&quot;:489.45}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5.4,&quot;left&quot;:41.7,&quot;top&quot;:145.9,&quot;width&quot;:489.45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5.4,&quot;left&quot;:41.7,&quot;top&quot;:145.9,&quot;width&quot;:489.45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05.4,&quot;left&quot;:41.7,&quot;top&quot;:145.9,&quot;width&quot;:489.45}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404922;#404893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32.75,&quot;top&quot;:192.25,&quot;width&quot;:535.3}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404922;#404893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32.75,&quot;top&quot;:192.25,&quot;width&quot;:535.3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404922;#404893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62.3,&quot;left&quot;:232.75,&quot;top&quot;:192.25,&quot;width&quot;:535.3}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820</Words>
  <Application>Microsoft Office PowerPoint</Application>
  <PresentationFormat>宽屏</PresentationFormat>
  <Paragraphs>76</Paragraphs>
  <Slides>9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汉仪正圆-55W</vt:lpstr>
      <vt:lpstr>华文行楷</vt:lpstr>
      <vt:lpstr>华文中宋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何蔚瑰</dc:creator>
  <cp:lastModifiedBy>蔚瑰 何</cp:lastModifiedBy>
  <cp:revision>165</cp:revision>
  <dcterms:created xsi:type="dcterms:W3CDTF">2019-06-19T02:08:00Z</dcterms:created>
  <dcterms:modified xsi:type="dcterms:W3CDTF">2025-10-27T11:57:36Z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2052-12.1.0.19770</vt:lpwstr>
  </property>
  <property fmtid="{D5CDD505-2E9C-101B-9397-08002B2CF9AE}" pid="3" name="KSOTemplateUUID">
    <vt:lpwstr>v1.0_mb_Y5geHFTfZEyzICkRUaRGBw==</vt:lpwstr>
  </property>
  <property fmtid="{D5CDD505-2E9C-101B-9397-08002B2CF9AE}" pid="4" name="ICV">
    <vt:lpwstr>442DAD79C145416FBCD4549E966B076E_11</vt:lpwstr>
  </property>
</Properties>
</file>